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29.jpg" ContentType="image/jpg"/>
  <Override PartName="/ppt/media/image30.jpg" ContentType="image/jp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image40.jpg" ContentType="image/jpg"/>
  <Override PartName="/ppt/media/image41.jpg" ContentType="image/jpg"/>
  <Override PartName="/ppt/media/image42.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0" r:id="rId1"/>
  </p:sldMasterIdLst>
  <p:notesMasterIdLst>
    <p:notesMasterId r:id="rId31"/>
  </p:notesMasterIdLst>
  <p:handoutMasterIdLst>
    <p:handoutMasterId r:id="rId32"/>
  </p:handoutMasterIdLst>
  <p:sldIdLst>
    <p:sldId id="256" r:id="rId2"/>
    <p:sldId id="257" r:id="rId3"/>
    <p:sldId id="265" r:id="rId4"/>
    <p:sldId id="276" r:id="rId5"/>
    <p:sldId id="289" r:id="rId6"/>
    <p:sldId id="258" r:id="rId7"/>
    <p:sldId id="264" r:id="rId8"/>
    <p:sldId id="287" r:id="rId9"/>
    <p:sldId id="291" r:id="rId10"/>
    <p:sldId id="278" r:id="rId11"/>
    <p:sldId id="259" r:id="rId12"/>
    <p:sldId id="288" r:id="rId13"/>
    <p:sldId id="262" r:id="rId14"/>
    <p:sldId id="280" r:id="rId15"/>
    <p:sldId id="282" r:id="rId16"/>
    <p:sldId id="277" r:id="rId17"/>
    <p:sldId id="275" r:id="rId18"/>
    <p:sldId id="261" r:id="rId19"/>
    <p:sldId id="290" r:id="rId20"/>
    <p:sldId id="283" r:id="rId21"/>
    <p:sldId id="267" r:id="rId22"/>
    <p:sldId id="269" r:id="rId23"/>
    <p:sldId id="270" r:id="rId24"/>
    <p:sldId id="271" r:id="rId25"/>
    <p:sldId id="274" r:id="rId26"/>
    <p:sldId id="272" r:id="rId27"/>
    <p:sldId id="273" r:id="rId28"/>
    <p:sldId id="279" r:id="rId29"/>
    <p:sldId id="285" r:id="rId30"/>
  </p:sldIdLst>
  <p:sldSz cx="9144000" cy="6858000" type="screen4x3"/>
  <p:notesSz cx="6799263" cy="99298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p:scale>
          <a:sx n="100" d="100"/>
          <a:sy n="100" d="100"/>
        </p:scale>
        <p:origin x="-1628" y="1900"/>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51342" y="0"/>
            <a:ext cx="2946347" cy="496491"/>
          </a:xfrm>
          <a:prstGeom prst="rect">
            <a:avLst/>
          </a:prstGeom>
        </p:spPr>
        <p:txBody>
          <a:bodyPr vert="horz" lIns="91440" tIns="45720" rIns="91440" bIns="45720" rtlCol="0"/>
          <a:lstStyle>
            <a:lvl1pPr algn="r">
              <a:defRPr sz="1200"/>
            </a:lvl1pPr>
          </a:lstStyle>
          <a:p>
            <a:fld id="{5A218FC2-1C47-422B-939E-41BF5359ED63}" type="datetimeFigureOut">
              <a:rPr lang="es-ES" smtClean="0"/>
              <a:t>22/11/2018</a:t>
            </a:fld>
            <a:endParaRPr lang="es-ES"/>
          </a:p>
        </p:txBody>
      </p:sp>
      <p:sp>
        <p:nvSpPr>
          <p:cNvPr id="4" name="3 Marcador de pie de página"/>
          <p:cNvSpPr>
            <a:spLocks noGrp="1"/>
          </p:cNvSpPr>
          <p:nvPr>
            <p:ph type="ftr" sz="quarter" idx="2"/>
          </p:nvPr>
        </p:nvSpPr>
        <p:spPr>
          <a:xfrm>
            <a:off x="0" y="9431599"/>
            <a:ext cx="2946347" cy="496491"/>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51342" y="9431599"/>
            <a:ext cx="2946347" cy="496491"/>
          </a:xfrm>
          <a:prstGeom prst="rect">
            <a:avLst/>
          </a:prstGeom>
        </p:spPr>
        <p:txBody>
          <a:bodyPr vert="horz" lIns="91440" tIns="45720" rIns="91440" bIns="45720" rtlCol="0" anchor="b"/>
          <a:lstStyle>
            <a:lvl1pPr algn="r">
              <a:defRPr sz="1200"/>
            </a:lvl1pPr>
          </a:lstStyle>
          <a:p>
            <a:fld id="{0413BDC1-95EC-4AA3-90EC-6566D8776AF3}" type="slidenum">
              <a:rPr lang="es-ES" smtClean="0"/>
              <a:t>‹Nº›</a:t>
            </a:fld>
            <a:endParaRPr lang="es-ES"/>
          </a:p>
        </p:txBody>
      </p:sp>
    </p:spTree>
    <p:extLst>
      <p:ext uri="{BB962C8B-B14F-4D97-AF65-F5344CB8AC3E}">
        <p14:creationId xmlns:p14="http://schemas.microsoft.com/office/powerpoint/2010/main" val="17287083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2741BC15-4716-4121-8BE3-F84A14114BA6}" type="datetimeFigureOut">
              <a:rPr lang="es-ES" smtClean="0"/>
              <a:t>22/11/2018</a:t>
            </a:fld>
            <a:endParaRPr lang="es-ES"/>
          </a:p>
        </p:txBody>
      </p:sp>
      <p:sp>
        <p:nvSpPr>
          <p:cNvPr id="4" name="3 Marcador de imagen de diapositiva"/>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79927" y="4716661"/>
            <a:ext cx="5439410" cy="4468416"/>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373C368C-FDA2-4EF6-8871-0AA1ECC3A0D9}" type="slidenum">
              <a:rPr lang="es-ES" smtClean="0"/>
              <a:t>‹Nº›</a:t>
            </a:fld>
            <a:endParaRPr lang="es-ES"/>
          </a:p>
        </p:txBody>
      </p:sp>
    </p:spTree>
    <p:extLst>
      <p:ext uri="{BB962C8B-B14F-4D97-AF65-F5344CB8AC3E}">
        <p14:creationId xmlns:p14="http://schemas.microsoft.com/office/powerpoint/2010/main" val="1627600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73C368C-FDA2-4EF6-8871-0AA1ECC3A0D9}" type="slidenum">
              <a:rPr lang="es-ES" smtClean="0"/>
              <a:t>1</a:t>
            </a:fld>
            <a:endParaRPr lang="es-ES"/>
          </a:p>
        </p:txBody>
      </p:sp>
    </p:spTree>
    <p:extLst>
      <p:ext uri="{BB962C8B-B14F-4D97-AF65-F5344CB8AC3E}">
        <p14:creationId xmlns:p14="http://schemas.microsoft.com/office/powerpoint/2010/main" val="3639751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Explicar </a:t>
            </a:r>
            <a:r>
              <a:rPr lang="es-ES" dirty="0" err="1" smtClean="0"/>
              <a:t>wechat</a:t>
            </a:r>
            <a:r>
              <a:rPr lang="es-ES" dirty="0" smtClean="0"/>
              <a:t> y </a:t>
            </a:r>
            <a:r>
              <a:rPr lang="es-ES" dirty="0" err="1" smtClean="0"/>
              <a:t>Alipay</a:t>
            </a:r>
            <a:r>
              <a:rPr lang="es-ES" dirty="0" smtClean="0"/>
              <a:t> ECOSISTEMAS (  ALIBABA Y </a:t>
            </a:r>
          </a:p>
          <a:p>
            <a:r>
              <a:rPr lang="es-ES" dirty="0" smtClean="0"/>
              <a:t>LAS EMPRESAS NO TIENEN SU PROPIA APP</a:t>
            </a:r>
          </a:p>
          <a:p>
            <a:r>
              <a:rPr lang="es-ES" dirty="0" smtClean="0"/>
              <a:t>COMO NO NOS GUSTA TENER TARJETAS DE FIDELIZACIÓN.</a:t>
            </a:r>
          </a:p>
          <a:p>
            <a:r>
              <a:rPr lang="es-ES" dirty="0" smtClean="0"/>
              <a:t>ENTREGAS GRATUITASA DOMICLIO EN 30 MINUTOS HASTA 3 KILOMETROS.</a:t>
            </a:r>
          </a:p>
          <a:p>
            <a:endParaRPr lang="es-ES" dirty="0"/>
          </a:p>
        </p:txBody>
      </p:sp>
      <p:sp>
        <p:nvSpPr>
          <p:cNvPr id="4" name="3 Marcador de número de diapositiva"/>
          <p:cNvSpPr>
            <a:spLocks noGrp="1"/>
          </p:cNvSpPr>
          <p:nvPr>
            <p:ph type="sldNum" sz="quarter" idx="10"/>
          </p:nvPr>
        </p:nvSpPr>
        <p:spPr/>
        <p:txBody>
          <a:bodyPr/>
          <a:lstStyle/>
          <a:p>
            <a:fld id="{373C368C-FDA2-4EF6-8871-0AA1ECC3A0D9}" type="slidenum">
              <a:rPr lang="es-ES" smtClean="0"/>
              <a:t>10</a:t>
            </a:fld>
            <a:endParaRPr lang="es-ES"/>
          </a:p>
        </p:txBody>
      </p:sp>
    </p:spTree>
    <p:extLst>
      <p:ext uri="{BB962C8B-B14F-4D97-AF65-F5344CB8AC3E}">
        <p14:creationId xmlns:p14="http://schemas.microsoft.com/office/powerpoint/2010/main" val="26507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Puedes hablar directamente con el gerente de la tienda</a:t>
            </a:r>
            <a:endParaRPr lang="es-ES" dirty="0"/>
          </a:p>
        </p:txBody>
      </p:sp>
      <p:sp>
        <p:nvSpPr>
          <p:cNvPr id="4" name="3 Marcador de número de diapositiva"/>
          <p:cNvSpPr>
            <a:spLocks noGrp="1"/>
          </p:cNvSpPr>
          <p:nvPr>
            <p:ph type="sldNum" sz="quarter" idx="10"/>
          </p:nvPr>
        </p:nvSpPr>
        <p:spPr/>
        <p:txBody>
          <a:bodyPr/>
          <a:lstStyle/>
          <a:p>
            <a:fld id="{373C368C-FDA2-4EF6-8871-0AA1ECC3A0D9}" type="slidenum">
              <a:rPr lang="es-ES" smtClean="0"/>
              <a:t>11</a:t>
            </a:fld>
            <a:endParaRPr lang="es-ES"/>
          </a:p>
        </p:txBody>
      </p:sp>
    </p:spTree>
    <p:extLst>
      <p:ext uri="{BB962C8B-B14F-4D97-AF65-F5344CB8AC3E}">
        <p14:creationId xmlns:p14="http://schemas.microsoft.com/office/powerpoint/2010/main" val="348917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Escanero facial SE PUEDE PAGAR, SOLO 15% EN DINERO. </a:t>
            </a:r>
            <a:r>
              <a:rPr lang="es-ES" dirty="0" err="1" smtClean="0"/>
              <a:t>Identificanse</a:t>
            </a:r>
            <a:r>
              <a:rPr lang="es-ES" dirty="0" smtClean="0"/>
              <a:t> primero en </a:t>
            </a:r>
            <a:r>
              <a:rPr lang="es-ES" dirty="0" err="1" smtClean="0"/>
              <a:t>wechat</a:t>
            </a:r>
            <a:r>
              <a:rPr lang="es-ES" dirty="0" smtClean="0"/>
              <a:t>, pedir taxi, cita médico, temas financieros.</a:t>
            </a:r>
            <a:endParaRPr lang="es-ES" dirty="0"/>
          </a:p>
        </p:txBody>
      </p:sp>
      <p:sp>
        <p:nvSpPr>
          <p:cNvPr id="4" name="3 Marcador de número de diapositiva"/>
          <p:cNvSpPr>
            <a:spLocks noGrp="1"/>
          </p:cNvSpPr>
          <p:nvPr>
            <p:ph type="sldNum" sz="quarter" idx="10"/>
          </p:nvPr>
        </p:nvSpPr>
        <p:spPr/>
        <p:txBody>
          <a:bodyPr/>
          <a:lstStyle/>
          <a:p>
            <a:fld id="{373C368C-FDA2-4EF6-8871-0AA1ECC3A0D9}" type="slidenum">
              <a:rPr lang="es-ES" smtClean="0"/>
              <a:t>12</a:t>
            </a:fld>
            <a:endParaRPr lang="es-ES"/>
          </a:p>
        </p:txBody>
      </p:sp>
    </p:spTree>
    <p:extLst>
      <p:ext uri="{BB962C8B-B14F-4D97-AF65-F5344CB8AC3E}">
        <p14:creationId xmlns:p14="http://schemas.microsoft.com/office/powerpoint/2010/main" val="2260182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342900" lvl="0" indent="-342900">
              <a:lnSpc>
                <a:spcPct val="115000"/>
              </a:lnSpc>
              <a:spcAft>
                <a:spcPts val="0"/>
              </a:spcAft>
              <a:buFont typeface="Calibri"/>
              <a:buChar char="-"/>
            </a:pPr>
            <a:r>
              <a:rPr lang="es-ES" sz="1200" dirty="0" smtClean="0">
                <a:effectLst/>
                <a:latin typeface="+mn-lt"/>
                <a:ea typeface="Calibri"/>
                <a:cs typeface="Times New Roman"/>
              </a:rPr>
              <a:t>Opciones, compra y envío a domicilio en 30 minutos si estás a 3 km.</a:t>
            </a:r>
          </a:p>
          <a:p>
            <a:pPr marL="342900" lvl="0" indent="-342900">
              <a:lnSpc>
                <a:spcPct val="115000"/>
              </a:lnSpc>
              <a:spcAft>
                <a:spcPts val="0"/>
              </a:spcAft>
              <a:buFont typeface="Calibri"/>
              <a:buChar char="-"/>
            </a:pPr>
            <a:r>
              <a:rPr lang="es-ES" sz="1200" dirty="0" smtClean="0">
                <a:effectLst/>
                <a:latin typeface="+mn-lt"/>
                <a:ea typeface="Calibri"/>
                <a:cs typeface="Times New Roman"/>
              </a:rPr>
              <a:t>Compra y cocinado, para llevar a domicilio.</a:t>
            </a:r>
          </a:p>
          <a:p>
            <a:pPr marL="342900" lvl="0" indent="-342900">
              <a:lnSpc>
                <a:spcPct val="115000"/>
              </a:lnSpc>
              <a:spcAft>
                <a:spcPts val="1000"/>
              </a:spcAft>
              <a:buFont typeface="Calibri"/>
              <a:buChar char="-"/>
            </a:pPr>
            <a:r>
              <a:rPr lang="es-ES" sz="1200" dirty="0" smtClean="0">
                <a:effectLst/>
                <a:latin typeface="+mn-lt"/>
                <a:ea typeface="Calibri"/>
                <a:cs typeface="Times New Roman"/>
              </a:rPr>
              <a:t>Compra y consumo en tienda.</a:t>
            </a:r>
          </a:p>
          <a:p>
            <a:pPr marL="342900" lvl="0" indent="-342900">
              <a:lnSpc>
                <a:spcPct val="115000"/>
              </a:lnSpc>
              <a:spcAft>
                <a:spcPts val="1000"/>
              </a:spcAft>
              <a:buFont typeface="Calibri"/>
              <a:buChar char="-"/>
            </a:pPr>
            <a:r>
              <a:rPr lang="es-ES" dirty="0" smtClean="0">
                <a:ea typeface="Calibri"/>
                <a:cs typeface="Times New Roman"/>
              </a:rPr>
              <a:t>3 GRAN SURTIDO CON MUCHA INFORMACIÓN.</a:t>
            </a:r>
          </a:p>
          <a:p>
            <a:pPr marL="342900" lvl="0" indent="-342900">
              <a:lnSpc>
                <a:spcPct val="115000"/>
              </a:lnSpc>
              <a:spcAft>
                <a:spcPts val="1000"/>
              </a:spcAft>
              <a:buFont typeface="Calibri"/>
              <a:buChar char="-"/>
            </a:pPr>
            <a:r>
              <a:rPr lang="es-ES" sz="1200" dirty="0" smtClean="0">
                <a:effectLst/>
                <a:latin typeface="+mn-lt"/>
                <a:ea typeface="Calibri"/>
                <a:cs typeface="Times New Roman"/>
              </a:rPr>
              <a:t>HEMA OFFLINE Y ON LINE INTEGRADOS</a:t>
            </a:r>
          </a:p>
          <a:p>
            <a:pPr marL="342900" lvl="0" indent="-342900">
              <a:lnSpc>
                <a:spcPct val="115000"/>
              </a:lnSpc>
              <a:spcAft>
                <a:spcPts val="1000"/>
              </a:spcAft>
              <a:buFont typeface="Calibri"/>
              <a:buChar char="-"/>
            </a:pPr>
            <a:r>
              <a:rPr lang="es-ES" dirty="0" smtClean="0">
                <a:ea typeface="Calibri"/>
                <a:cs typeface="Times New Roman"/>
              </a:rPr>
              <a:t>PODEMOS ESCANEAR TODA LA INFO, ORIGEN LLEGADA A TIENDA, STOCK O PEDIR PARA EL DÍA SIGUIENTE</a:t>
            </a:r>
            <a:endParaRPr lang="es-ES" sz="1200" dirty="0" smtClean="0">
              <a:effectLst/>
              <a:latin typeface="+mn-lt"/>
              <a:ea typeface="Calibri"/>
              <a:cs typeface="Times New Roman"/>
            </a:endParaRPr>
          </a:p>
          <a:p>
            <a:endParaRPr lang="es-ES" dirty="0"/>
          </a:p>
        </p:txBody>
      </p:sp>
      <p:sp>
        <p:nvSpPr>
          <p:cNvPr id="4" name="3 Marcador de número de diapositiva"/>
          <p:cNvSpPr>
            <a:spLocks noGrp="1"/>
          </p:cNvSpPr>
          <p:nvPr>
            <p:ph type="sldNum" sz="quarter" idx="10"/>
          </p:nvPr>
        </p:nvSpPr>
        <p:spPr/>
        <p:txBody>
          <a:bodyPr/>
          <a:lstStyle/>
          <a:p>
            <a:fld id="{373C368C-FDA2-4EF6-8871-0AA1ECC3A0D9}" type="slidenum">
              <a:rPr lang="es-ES" smtClean="0"/>
              <a:t>13</a:t>
            </a:fld>
            <a:endParaRPr lang="es-ES"/>
          </a:p>
        </p:txBody>
      </p:sp>
    </p:spTree>
    <p:extLst>
      <p:ext uri="{BB962C8B-B14F-4D97-AF65-F5344CB8AC3E}">
        <p14:creationId xmlns:p14="http://schemas.microsoft.com/office/powerpoint/2010/main" val="710771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Tiendas de alimentación física</a:t>
            </a:r>
          </a:p>
          <a:p>
            <a:r>
              <a:rPr lang="es-ES" dirty="0" smtClean="0"/>
              <a:t>Proveedor de infraestructura tecnológica de los comercios se digitalicen. NUEVO RETAIL uso de aplicaciones móviles con la presencia física desde la selección al pago.</a:t>
            </a:r>
          </a:p>
          <a:p>
            <a:r>
              <a:rPr lang="es-ES" dirty="0" smtClean="0"/>
              <a:t>Saber quien vive </a:t>
            </a:r>
            <a:r>
              <a:rPr lang="es-ES" dirty="0" err="1" smtClean="0"/>
              <a:t>cercs</a:t>
            </a:r>
            <a:r>
              <a:rPr lang="es-ES" dirty="0" smtClean="0"/>
              <a:t> , determinar el consumo en función de los datos</a:t>
            </a:r>
            <a:endParaRPr lang="es-ES" dirty="0"/>
          </a:p>
        </p:txBody>
      </p:sp>
      <p:sp>
        <p:nvSpPr>
          <p:cNvPr id="4" name="3 Marcador de número de diapositiva"/>
          <p:cNvSpPr>
            <a:spLocks noGrp="1"/>
          </p:cNvSpPr>
          <p:nvPr>
            <p:ph type="sldNum" sz="quarter" idx="10"/>
          </p:nvPr>
        </p:nvSpPr>
        <p:spPr/>
        <p:txBody>
          <a:bodyPr/>
          <a:lstStyle/>
          <a:p>
            <a:fld id="{373C368C-FDA2-4EF6-8871-0AA1ECC3A0D9}" type="slidenum">
              <a:rPr lang="es-ES" smtClean="0"/>
              <a:t>14</a:t>
            </a:fld>
            <a:endParaRPr lang="es-ES"/>
          </a:p>
        </p:txBody>
      </p:sp>
    </p:spTree>
    <p:extLst>
      <p:ext uri="{BB962C8B-B14F-4D97-AF65-F5344CB8AC3E}">
        <p14:creationId xmlns:p14="http://schemas.microsoft.com/office/powerpoint/2010/main" val="2360176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Espejos mágicos que te dan la información nutricional y de origen del producto.</a:t>
            </a:r>
          </a:p>
          <a:p>
            <a:r>
              <a:rPr lang="es-ES" dirty="0" smtClean="0"/>
              <a:t>Se combina fresco, vivo, pantallas, degustación, cocinado, regalo e instrucciones.</a:t>
            </a:r>
            <a:endParaRPr lang="es-ES" dirty="0"/>
          </a:p>
        </p:txBody>
      </p:sp>
      <p:sp>
        <p:nvSpPr>
          <p:cNvPr id="4" name="3 Marcador de número de diapositiva"/>
          <p:cNvSpPr>
            <a:spLocks noGrp="1"/>
          </p:cNvSpPr>
          <p:nvPr>
            <p:ph type="sldNum" sz="quarter" idx="10"/>
          </p:nvPr>
        </p:nvSpPr>
        <p:spPr/>
        <p:txBody>
          <a:bodyPr/>
          <a:lstStyle/>
          <a:p>
            <a:fld id="{373C368C-FDA2-4EF6-8871-0AA1ECC3A0D9}" type="slidenum">
              <a:rPr lang="es-ES" smtClean="0"/>
              <a:t>15</a:t>
            </a:fld>
            <a:endParaRPr lang="es-ES"/>
          </a:p>
        </p:txBody>
      </p:sp>
    </p:spTree>
    <p:extLst>
      <p:ext uri="{BB962C8B-B14F-4D97-AF65-F5344CB8AC3E}">
        <p14:creationId xmlns:p14="http://schemas.microsoft.com/office/powerpoint/2010/main" val="2208215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err="1" smtClean="0"/>
              <a:t>Auchan</a:t>
            </a:r>
            <a:r>
              <a:rPr lang="es-ES" dirty="0" smtClean="0"/>
              <a:t> minute</a:t>
            </a:r>
          </a:p>
          <a:p>
            <a:r>
              <a:rPr lang="es-ES" dirty="0" smtClean="0"/>
              <a:t>Utilizar conveniencia, sin personal.</a:t>
            </a:r>
          </a:p>
          <a:p>
            <a:r>
              <a:rPr lang="es-ES" dirty="0" smtClean="0"/>
              <a:t>Utilizan </a:t>
            </a:r>
            <a:r>
              <a:rPr lang="es-ES" dirty="0" err="1" smtClean="0"/>
              <a:t>wechat</a:t>
            </a:r>
            <a:r>
              <a:rPr lang="es-ES" dirty="0" smtClean="0"/>
              <a:t> para entrar en la tienda , escanean un código QR que les identifica. Lo pasan luego por la máquina que se cobra por </a:t>
            </a:r>
            <a:r>
              <a:rPr lang="es-ES" dirty="0" err="1" smtClean="0"/>
              <a:t>wechat</a:t>
            </a:r>
            <a:r>
              <a:rPr lang="es-ES" dirty="0" smtClean="0"/>
              <a:t> o </a:t>
            </a:r>
            <a:r>
              <a:rPr lang="es-ES" dirty="0" err="1" smtClean="0"/>
              <a:t>alipay</a:t>
            </a:r>
            <a:r>
              <a:rPr lang="es-ES" dirty="0" smtClean="0"/>
              <a:t> y les abre. 500 referencias. 18 m2 y máximo 500 referencias. Uso de datos masivo saben las más demandadas.</a:t>
            </a:r>
            <a:endParaRPr lang="es-ES" dirty="0"/>
          </a:p>
        </p:txBody>
      </p:sp>
      <p:sp>
        <p:nvSpPr>
          <p:cNvPr id="4" name="3 Marcador de número de diapositiva"/>
          <p:cNvSpPr>
            <a:spLocks noGrp="1"/>
          </p:cNvSpPr>
          <p:nvPr>
            <p:ph type="sldNum" sz="quarter" idx="10"/>
          </p:nvPr>
        </p:nvSpPr>
        <p:spPr/>
        <p:txBody>
          <a:bodyPr/>
          <a:lstStyle/>
          <a:p>
            <a:fld id="{373C368C-FDA2-4EF6-8871-0AA1ECC3A0D9}" type="slidenum">
              <a:rPr lang="es-ES" smtClean="0"/>
              <a:t>16</a:t>
            </a:fld>
            <a:endParaRPr lang="es-ES"/>
          </a:p>
        </p:txBody>
      </p:sp>
    </p:spTree>
    <p:extLst>
      <p:ext uri="{BB962C8B-B14F-4D97-AF65-F5344CB8AC3E}">
        <p14:creationId xmlns:p14="http://schemas.microsoft.com/office/powerpoint/2010/main" val="3247366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NO REFRIGERADORES </a:t>
            </a:r>
          </a:p>
          <a:p>
            <a:r>
              <a:rPr lang="es-ES" dirty="0" smtClean="0"/>
              <a:t>ENTREGAS EN TODA CHINA EN MENOS DE 24 H Y 72 HORAS A CUALQUIER LUGAR DEL PLANETA.</a:t>
            </a:r>
            <a:endParaRPr lang="es-ES" dirty="0"/>
          </a:p>
        </p:txBody>
      </p:sp>
      <p:sp>
        <p:nvSpPr>
          <p:cNvPr id="4" name="3 Marcador de número de diapositiva"/>
          <p:cNvSpPr>
            <a:spLocks noGrp="1"/>
          </p:cNvSpPr>
          <p:nvPr>
            <p:ph type="sldNum" sz="quarter" idx="10"/>
          </p:nvPr>
        </p:nvSpPr>
        <p:spPr/>
        <p:txBody>
          <a:bodyPr/>
          <a:lstStyle/>
          <a:p>
            <a:fld id="{373C368C-FDA2-4EF6-8871-0AA1ECC3A0D9}" type="slidenum">
              <a:rPr lang="es-ES" smtClean="0"/>
              <a:t>17</a:t>
            </a:fld>
            <a:endParaRPr lang="es-ES"/>
          </a:p>
        </p:txBody>
      </p:sp>
    </p:spTree>
    <p:extLst>
      <p:ext uri="{BB962C8B-B14F-4D97-AF65-F5344CB8AC3E}">
        <p14:creationId xmlns:p14="http://schemas.microsoft.com/office/powerpoint/2010/main" val="2790157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73C368C-FDA2-4EF6-8871-0AA1ECC3A0D9}" type="slidenum">
              <a:rPr lang="es-ES" smtClean="0"/>
              <a:t>18</a:t>
            </a:fld>
            <a:endParaRPr lang="es-ES"/>
          </a:p>
        </p:txBody>
      </p:sp>
    </p:spTree>
    <p:extLst>
      <p:ext uri="{BB962C8B-B14F-4D97-AF65-F5344CB8AC3E}">
        <p14:creationId xmlns:p14="http://schemas.microsoft.com/office/powerpoint/2010/main" val="4280916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73C368C-FDA2-4EF6-8871-0AA1ECC3A0D9}" type="slidenum">
              <a:rPr lang="es-ES" smtClean="0"/>
              <a:t>19</a:t>
            </a:fld>
            <a:endParaRPr lang="es-ES"/>
          </a:p>
        </p:txBody>
      </p:sp>
    </p:spTree>
    <p:extLst>
      <p:ext uri="{BB962C8B-B14F-4D97-AF65-F5344CB8AC3E}">
        <p14:creationId xmlns:p14="http://schemas.microsoft.com/office/powerpoint/2010/main" val="587856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nSpc>
                <a:spcPct val="115000"/>
              </a:lnSpc>
              <a:spcAft>
                <a:spcPts val="1000"/>
              </a:spcAft>
            </a:pPr>
            <a:r>
              <a:rPr lang="es-ES" dirty="0">
                <a:ea typeface="Calibri"/>
                <a:cs typeface="Times New Roman"/>
              </a:rPr>
              <a:t>Las nuevas tecnologías digitales constituyen el principal motor de transformación social  y económica, siendo la mayor fuente de competitividad, e impactando en todos: las Administraciones Públicas, las empresas y los ciudadanos.</a:t>
            </a:r>
          </a:p>
          <a:p>
            <a:pPr>
              <a:lnSpc>
                <a:spcPct val="115000"/>
              </a:lnSpc>
              <a:spcAft>
                <a:spcPts val="1000"/>
              </a:spcAft>
            </a:pPr>
            <a:r>
              <a:rPr lang="es-ES" dirty="0">
                <a:ea typeface="Calibri"/>
                <a:cs typeface="Times New Roman"/>
              </a:rPr>
              <a:t>El uso o aplicación de las tecnologías digitales es absolutamente imprescindible pero no es suficiente ,pues además, es necesario realizar las transformaciones culturales que implica la digitalización, ya que es una nueva forma de vivir, de trabajar y de relacionarse; es un cambio cultural consecuencia de la Revolución Digital en la que nos encontramos. </a:t>
            </a:r>
          </a:p>
          <a:p>
            <a:pPr>
              <a:lnSpc>
                <a:spcPct val="115000"/>
              </a:lnSpc>
              <a:spcAft>
                <a:spcPts val="1000"/>
              </a:spcAft>
            </a:pPr>
            <a:r>
              <a:rPr lang="es-ES" dirty="0">
                <a:ea typeface="Calibri"/>
                <a:cs typeface="Times New Roman"/>
              </a:rPr>
              <a:t>La digitalización efectiva implica fuertes cambios económicos y sociales. Nadie puede ignorar las oportunidades que ofrece ni los retos que representa</a:t>
            </a:r>
            <a:r>
              <a:rPr lang="es-ES" dirty="0" smtClean="0">
                <a:ea typeface="Calibri"/>
                <a:cs typeface="Times New Roman"/>
              </a:rPr>
              <a:t>. </a:t>
            </a:r>
            <a:r>
              <a:rPr lang="es-ES" dirty="0">
                <a:ea typeface="Calibri"/>
                <a:cs typeface="Times New Roman"/>
              </a:rPr>
              <a:t>Si bien esta disrupción constituye el germen de la actual Revolución Digital, su verdadero alcance está todavía por venir. Su impacto será imparable, irreversible, afectará a todos y redefinirá la posición que cada uno ocupamos, nuestro statu quo</a:t>
            </a:r>
            <a:r>
              <a:rPr lang="es-ES" dirty="0" smtClean="0">
                <a:ea typeface="Calibri"/>
                <a:cs typeface="Times New Roman"/>
              </a:rPr>
              <a:t>.</a:t>
            </a:r>
          </a:p>
          <a:p>
            <a:pPr>
              <a:lnSpc>
                <a:spcPct val="115000"/>
              </a:lnSpc>
              <a:spcAft>
                <a:spcPts val="1000"/>
              </a:spcAft>
            </a:pPr>
            <a:r>
              <a:rPr lang="es-ES" dirty="0" smtClean="0">
                <a:ea typeface="Calibri"/>
                <a:cs typeface="Times New Roman"/>
              </a:rPr>
              <a:t>AHORRO DE TIEMPO Y DINERO</a:t>
            </a:r>
          </a:p>
          <a:p>
            <a:pPr>
              <a:lnSpc>
                <a:spcPct val="115000"/>
              </a:lnSpc>
              <a:spcAft>
                <a:spcPts val="1000"/>
              </a:spcAft>
            </a:pPr>
            <a:r>
              <a:rPr lang="es-ES" dirty="0" smtClean="0">
                <a:ea typeface="Calibri"/>
                <a:cs typeface="Times New Roman"/>
              </a:rPr>
              <a:t>TOMA DE DECISIONES EN FUNCIÓN DE LOS DATOS</a:t>
            </a:r>
          </a:p>
          <a:p>
            <a:pPr>
              <a:lnSpc>
                <a:spcPct val="115000"/>
              </a:lnSpc>
              <a:spcAft>
                <a:spcPts val="1000"/>
              </a:spcAft>
            </a:pPr>
            <a:r>
              <a:rPr lang="es-ES" dirty="0" smtClean="0">
                <a:ea typeface="Calibri"/>
                <a:cs typeface="Times New Roman"/>
              </a:rPr>
              <a:t>MEJORA DE LA RELACIÓN CON LOS CLIENTES </a:t>
            </a:r>
            <a:endParaRPr lang="es-ES" dirty="0">
              <a:ea typeface="Calibri"/>
              <a:cs typeface="Times New Roman"/>
            </a:endParaRPr>
          </a:p>
          <a:p>
            <a:endParaRPr lang="es-ES" dirty="0"/>
          </a:p>
          <a:p>
            <a:endParaRPr lang="es-ES" dirty="0"/>
          </a:p>
        </p:txBody>
      </p:sp>
      <p:sp>
        <p:nvSpPr>
          <p:cNvPr id="4" name="3 Marcador de número de diapositiva"/>
          <p:cNvSpPr>
            <a:spLocks noGrp="1"/>
          </p:cNvSpPr>
          <p:nvPr>
            <p:ph type="sldNum" sz="quarter" idx="10"/>
          </p:nvPr>
        </p:nvSpPr>
        <p:spPr/>
        <p:txBody>
          <a:bodyPr/>
          <a:lstStyle/>
          <a:p>
            <a:fld id="{373C368C-FDA2-4EF6-8871-0AA1ECC3A0D9}" type="slidenum">
              <a:rPr lang="es-ES" smtClean="0"/>
              <a:t>2</a:t>
            </a:fld>
            <a:endParaRPr lang="es-ES" dirty="0"/>
          </a:p>
        </p:txBody>
      </p:sp>
    </p:spTree>
    <p:extLst>
      <p:ext uri="{BB962C8B-B14F-4D97-AF65-F5344CB8AC3E}">
        <p14:creationId xmlns:p14="http://schemas.microsoft.com/office/powerpoint/2010/main" val="3207503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73C368C-FDA2-4EF6-8871-0AA1ECC3A0D9}" type="slidenum">
              <a:rPr lang="es-ES" smtClean="0"/>
              <a:t>20</a:t>
            </a:fld>
            <a:endParaRPr lang="es-ES"/>
          </a:p>
        </p:txBody>
      </p:sp>
    </p:spTree>
    <p:extLst>
      <p:ext uri="{BB962C8B-B14F-4D97-AF65-F5344CB8AC3E}">
        <p14:creationId xmlns:p14="http://schemas.microsoft.com/office/powerpoint/2010/main" val="880293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73C368C-FDA2-4EF6-8871-0AA1ECC3A0D9}" type="slidenum">
              <a:rPr lang="es-ES" smtClean="0"/>
              <a:t>21</a:t>
            </a:fld>
            <a:endParaRPr lang="es-ES"/>
          </a:p>
        </p:txBody>
      </p:sp>
    </p:spTree>
    <p:extLst>
      <p:ext uri="{BB962C8B-B14F-4D97-AF65-F5344CB8AC3E}">
        <p14:creationId xmlns:p14="http://schemas.microsoft.com/office/powerpoint/2010/main" val="571621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73C368C-FDA2-4EF6-8871-0AA1ECC3A0D9}" type="slidenum">
              <a:rPr lang="es-ES" smtClean="0"/>
              <a:t>22</a:t>
            </a:fld>
            <a:endParaRPr lang="es-ES"/>
          </a:p>
        </p:txBody>
      </p:sp>
    </p:spTree>
    <p:extLst>
      <p:ext uri="{BB962C8B-B14F-4D97-AF65-F5344CB8AC3E}">
        <p14:creationId xmlns:p14="http://schemas.microsoft.com/office/powerpoint/2010/main" val="2451357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73C368C-FDA2-4EF6-8871-0AA1ECC3A0D9}" type="slidenum">
              <a:rPr lang="es-ES" smtClean="0"/>
              <a:t>23</a:t>
            </a:fld>
            <a:endParaRPr lang="es-ES"/>
          </a:p>
        </p:txBody>
      </p:sp>
    </p:spTree>
    <p:extLst>
      <p:ext uri="{BB962C8B-B14F-4D97-AF65-F5344CB8AC3E}">
        <p14:creationId xmlns:p14="http://schemas.microsoft.com/office/powerpoint/2010/main" val="17522940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73C368C-FDA2-4EF6-8871-0AA1ECC3A0D9}" type="slidenum">
              <a:rPr lang="es-ES" smtClean="0"/>
              <a:t>24</a:t>
            </a:fld>
            <a:endParaRPr lang="es-ES"/>
          </a:p>
        </p:txBody>
      </p:sp>
    </p:spTree>
    <p:extLst>
      <p:ext uri="{BB962C8B-B14F-4D97-AF65-F5344CB8AC3E}">
        <p14:creationId xmlns:p14="http://schemas.microsoft.com/office/powerpoint/2010/main" val="985766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73C368C-FDA2-4EF6-8871-0AA1ECC3A0D9}" type="slidenum">
              <a:rPr lang="es-ES" smtClean="0"/>
              <a:t>25</a:t>
            </a:fld>
            <a:endParaRPr lang="es-ES"/>
          </a:p>
        </p:txBody>
      </p:sp>
    </p:spTree>
    <p:extLst>
      <p:ext uri="{BB962C8B-B14F-4D97-AF65-F5344CB8AC3E}">
        <p14:creationId xmlns:p14="http://schemas.microsoft.com/office/powerpoint/2010/main" val="3647658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73C368C-FDA2-4EF6-8871-0AA1ECC3A0D9}" type="slidenum">
              <a:rPr lang="es-ES" smtClean="0"/>
              <a:t>26</a:t>
            </a:fld>
            <a:endParaRPr lang="es-ES"/>
          </a:p>
        </p:txBody>
      </p:sp>
    </p:spTree>
    <p:extLst>
      <p:ext uri="{BB962C8B-B14F-4D97-AF65-F5344CB8AC3E}">
        <p14:creationId xmlns:p14="http://schemas.microsoft.com/office/powerpoint/2010/main" val="2869134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73C368C-FDA2-4EF6-8871-0AA1ECC3A0D9}" type="slidenum">
              <a:rPr lang="es-ES" smtClean="0"/>
              <a:t>27</a:t>
            </a:fld>
            <a:endParaRPr lang="es-ES"/>
          </a:p>
        </p:txBody>
      </p:sp>
    </p:spTree>
    <p:extLst>
      <p:ext uri="{BB962C8B-B14F-4D97-AF65-F5344CB8AC3E}">
        <p14:creationId xmlns:p14="http://schemas.microsoft.com/office/powerpoint/2010/main" val="26499871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73C368C-FDA2-4EF6-8871-0AA1ECC3A0D9}" type="slidenum">
              <a:rPr lang="es-ES" smtClean="0"/>
              <a:t>28</a:t>
            </a:fld>
            <a:endParaRPr lang="es-ES"/>
          </a:p>
        </p:txBody>
      </p:sp>
    </p:spTree>
    <p:extLst>
      <p:ext uri="{BB962C8B-B14F-4D97-AF65-F5344CB8AC3E}">
        <p14:creationId xmlns:p14="http://schemas.microsoft.com/office/powerpoint/2010/main" val="5631583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73C368C-FDA2-4EF6-8871-0AA1ECC3A0D9}" type="slidenum">
              <a:rPr lang="es-ES" smtClean="0"/>
              <a:t>29</a:t>
            </a:fld>
            <a:endParaRPr lang="es-ES"/>
          </a:p>
        </p:txBody>
      </p:sp>
    </p:spTree>
    <p:extLst>
      <p:ext uri="{BB962C8B-B14F-4D97-AF65-F5344CB8AC3E}">
        <p14:creationId xmlns:p14="http://schemas.microsoft.com/office/powerpoint/2010/main" val="620843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nSpc>
                <a:spcPct val="115000"/>
              </a:lnSpc>
              <a:spcAft>
                <a:spcPts val="1000"/>
              </a:spcAft>
            </a:pPr>
            <a:r>
              <a:rPr lang="es-ES" dirty="0">
                <a:ea typeface="Calibri"/>
                <a:cs typeface="Times New Roman"/>
              </a:rPr>
              <a:t>Puede haber puntos de vista diferentes, con enfoques desde otros ángulos, que consideren que estamos en una evolución más que en una revolución, pero seguro que se comparten algunos principios básicos:</a:t>
            </a:r>
          </a:p>
          <a:p>
            <a:pPr marL="342900" lvl="0" indent="-342900">
              <a:lnSpc>
                <a:spcPct val="115000"/>
              </a:lnSpc>
              <a:spcAft>
                <a:spcPts val="0"/>
              </a:spcAft>
              <a:buFont typeface="+mj-lt"/>
              <a:buAutoNum type="arabicPeriod"/>
            </a:pPr>
            <a:r>
              <a:rPr lang="es-ES" sz="2000" dirty="0">
                <a:ea typeface="Calibri"/>
                <a:cs typeface="Times New Roman"/>
              </a:rPr>
              <a:t>Todo lo que se pueda digitalizar se digitalizará.</a:t>
            </a:r>
          </a:p>
          <a:p>
            <a:pPr marL="342900" lvl="0" indent="-342900">
              <a:lnSpc>
                <a:spcPct val="115000"/>
              </a:lnSpc>
              <a:spcAft>
                <a:spcPts val="0"/>
              </a:spcAft>
              <a:buFont typeface="+mj-lt"/>
              <a:buAutoNum type="arabicPeriod"/>
            </a:pPr>
            <a:r>
              <a:rPr lang="es-ES" sz="2000" dirty="0">
                <a:ea typeface="Calibri"/>
                <a:cs typeface="Times New Roman"/>
              </a:rPr>
              <a:t>Todo lo que se pueda automatizar, se automatizará.</a:t>
            </a:r>
          </a:p>
          <a:p>
            <a:pPr marL="342900" lvl="0" indent="-342900">
              <a:lnSpc>
                <a:spcPct val="115000"/>
              </a:lnSpc>
              <a:spcAft>
                <a:spcPts val="0"/>
              </a:spcAft>
              <a:buFont typeface="+mj-lt"/>
              <a:buAutoNum type="arabicPeriod"/>
            </a:pPr>
            <a:r>
              <a:rPr lang="es-ES" sz="2000" dirty="0">
                <a:ea typeface="Calibri"/>
                <a:cs typeface="Times New Roman"/>
              </a:rPr>
              <a:t>Todo lo que se pueda conectar se conectará.</a:t>
            </a:r>
          </a:p>
          <a:p>
            <a:pPr marL="342900" lvl="0" indent="-342900">
              <a:lnSpc>
                <a:spcPct val="115000"/>
              </a:lnSpc>
              <a:spcAft>
                <a:spcPts val="1000"/>
              </a:spcAft>
              <a:buFont typeface="+mj-lt"/>
              <a:buAutoNum type="arabicPeriod"/>
            </a:pPr>
            <a:r>
              <a:rPr lang="es-ES" sz="2000" dirty="0">
                <a:ea typeface="Calibri"/>
                <a:cs typeface="Times New Roman"/>
              </a:rPr>
              <a:t>Todo lo que se pueda analizar se analizará.</a:t>
            </a:r>
          </a:p>
        </p:txBody>
      </p:sp>
      <p:sp>
        <p:nvSpPr>
          <p:cNvPr id="4" name="3 Marcador de número de diapositiva"/>
          <p:cNvSpPr>
            <a:spLocks noGrp="1"/>
          </p:cNvSpPr>
          <p:nvPr>
            <p:ph type="sldNum" sz="quarter" idx="10"/>
          </p:nvPr>
        </p:nvSpPr>
        <p:spPr/>
        <p:txBody>
          <a:bodyPr/>
          <a:lstStyle/>
          <a:p>
            <a:fld id="{373C368C-FDA2-4EF6-8871-0AA1ECC3A0D9}" type="slidenum">
              <a:rPr lang="es-ES" smtClean="0"/>
              <a:t>3</a:t>
            </a:fld>
            <a:endParaRPr lang="es-ES"/>
          </a:p>
        </p:txBody>
      </p:sp>
    </p:spTree>
    <p:extLst>
      <p:ext uri="{BB962C8B-B14F-4D97-AF65-F5344CB8AC3E}">
        <p14:creationId xmlns:p14="http://schemas.microsoft.com/office/powerpoint/2010/main" val="2029605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373C368C-FDA2-4EF6-8871-0AA1ECC3A0D9}" type="slidenum">
              <a:rPr lang="es-ES" smtClean="0"/>
              <a:t>4</a:t>
            </a:fld>
            <a:endParaRPr lang="es-ES"/>
          </a:p>
        </p:txBody>
      </p:sp>
    </p:spTree>
    <p:extLst>
      <p:ext uri="{BB962C8B-B14F-4D97-AF65-F5344CB8AC3E}">
        <p14:creationId xmlns:p14="http://schemas.microsoft.com/office/powerpoint/2010/main" val="3331099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Resulta especialmente preocupante el </a:t>
            </a:r>
            <a:r>
              <a:rPr lang="es-ES" sz="1200" kern="1200" dirty="0" err="1" smtClean="0">
                <a:solidFill>
                  <a:schemeClr val="tx1"/>
                </a:solidFill>
                <a:effectLst/>
                <a:latin typeface="+mn-lt"/>
                <a:ea typeface="+mn-ea"/>
                <a:cs typeface="+mn-cs"/>
              </a:rPr>
              <a:t>porcenta</a:t>
            </a:r>
            <a:r>
              <a:rPr lang="es-ES" sz="1200" kern="1200" dirty="0" smtClean="0">
                <a:solidFill>
                  <a:schemeClr val="tx1"/>
                </a:solidFill>
                <a:effectLst/>
                <a:latin typeface="+mn-lt"/>
                <a:ea typeface="+mn-ea"/>
                <a:cs typeface="+mn-cs"/>
              </a:rPr>
              <a:t> je de jóvenes (15-29 años) que han abandonado el sistema educativo, no participa en ningún tipo de formación, carece de empleo y no lo busca activamente; que en España ascendía, en 2017, al 18,1% 15(frente al 14,2% de la UE-</a:t>
            </a:r>
          </a:p>
          <a:p>
            <a:r>
              <a:rPr lang="es-ES" sz="1200" kern="1200" dirty="0" smtClean="0">
                <a:solidFill>
                  <a:schemeClr val="tx1"/>
                </a:solidFill>
                <a:effectLst/>
                <a:latin typeface="+mn-lt"/>
                <a:ea typeface="+mn-ea"/>
                <a:cs typeface="+mn-cs"/>
              </a:rPr>
              <a:t>Esto</a:t>
            </a:r>
            <a:r>
              <a:rPr lang="es-ES" dirty="0"/>
              <a:t> </a:t>
            </a:r>
            <a:r>
              <a:rPr lang="es-ES" sz="1200" kern="1200" dirty="0" smtClean="0">
                <a:solidFill>
                  <a:schemeClr val="tx1"/>
                </a:solidFill>
                <a:effectLst/>
                <a:latin typeface="+mn-lt"/>
                <a:ea typeface="+mn-ea"/>
                <a:cs typeface="+mn-cs"/>
              </a:rPr>
              <a:t>supone contar con un porcentaje muy elevado de población con niveles bajos de educación que no recibe ningún tipo de formación y no cuenta con experiencia laboral. </a:t>
            </a:r>
          </a:p>
          <a:p>
            <a:endParaRPr lang="es-ES" dirty="0"/>
          </a:p>
          <a:p>
            <a:r>
              <a:rPr lang="es-ES" sz="1200" kern="1200" dirty="0" smtClean="0">
                <a:solidFill>
                  <a:schemeClr val="tx1"/>
                </a:solidFill>
                <a:effectLst/>
                <a:latin typeface="+mn-lt"/>
                <a:ea typeface="+mn-ea"/>
                <a:cs typeface="+mn-cs"/>
              </a:rPr>
              <a:t>ASISTENTES DE VOZ QUIEN NO HA HABLADO CON SU TELÉFONO??</a:t>
            </a:r>
          </a:p>
          <a:p>
            <a:endParaRPr lang="es-ES" dirty="0"/>
          </a:p>
        </p:txBody>
      </p:sp>
      <p:sp>
        <p:nvSpPr>
          <p:cNvPr id="4" name="3 Marcador de número de diapositiva"/>
          <p:cNvSpPr>
            <a:spLocks noGrp="1"/>
          </p:cNvSpPr>
          <p:nvPr>
            <p:ph type="sldNum" sz="quarter" idx="10"/>
          </p:nvPr>
        </p:nvSpPr>
        <p:spPr/>
        <p:txBody>
          <a:bodyPr/>
          <a:lstStyle/>
          <a:p>
            <a:fld id="{373C368C-FDA2-4EF6-8871-0AA1ECC3A0D9}" type="slidenum">
              <a:rPr lang="es-ES" smtClean="0"/>
              <a:t>5</a:t>
            </a:fld>
            <a:endParaRPr lang="es-ES"/>
          </a:p>
        </p:txBody>
      </p:sp>
    </p:spTree>
    <p:extLst>
      <p:ext uri="{BB962C8B-B14F-4D97-AF65-F5344CB8AC3E}">
        <p14:creationId xmlns:p14="http://schemas.microsoft.com/office/powerpoint/2010/main" val="4096401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73C368C-FDA2-4EF6-8871-0AA1ECC3A0D9}" type="slidenum">
              <a:rPr lang="es-ES" smtClean="0"/>
              <a:t>6</a:t>
            </a:fld>
            <a:endParaRPr lang="es-ES"/>
          </a:p>
        </p:txBody>
      </p:sp>
    </p:spTree>
    <p:extLst>
      <p:ext uri="{BB962C8B-B14F-4D97-AF65-F5344CB8AC3E}">
        <p14:creationId xmlns:p14="http://schemas.microsoft.com/office/powerpoint/2010/main" val="298353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73C368C-FDA2-4EF6-8871-0AA1ECC3A0D9}" type="slidenum">
              <a:rPr lang="es-ES" smtClean="0"/>
              <a:t>7</a:t>
            </a:fld>
            <a:endParaRPr lang="es-ES"/>
          </a:p>
        </p:txBody>
      </p:sp>
    </p:spTree>
    <p:extLst>
      <p:ext uri="{BB962C8B-B14F-4D97-AF65-F5344CB8AC3E}">
        <p14:creationId xmlns:p14="http://schemas.microsoft.com/office/powerpoint/2010/main" val="3578002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Explicar primero que hay dos grandes operadores tecnológicos</a:t>
            </a:r>
            <a:r>
              <a:rPr lang="es-ES" baseline="0" dirty="0" smtClean="0"/>
              <a:t> en China y el papel del gobierno</a:t>
            </a:r>
          </a:p>
          <a:p>
            <a:r>
              <a:rPr lang="es-ES" baseline="0" dirty="0" smtClean="0"/>
              <a:t>Carnet por puntos del ciudadano.</a:t>
            </a:r>
          </a:p>
          <a:p>
            <a:r>
              <a:rPr lang="es-ES" baseline="0" dirty="0" smtClean="0"/>
              <a:t>Podemos comprar, pagar, </a:t>
            </a:r>
            <a:r>
              <a:rPr lang="es-ES" baseline="0" dirty="0" err="1" smtClean="0"/>
              <a:t>finaciar</a:t>
            </a:r>
            <a:r>
              <a:rPr lang="es-ES" baseline="0" dirty="0" smtClean="0"/>
              <a:t>, pedir taxi, pedir cita en el médico.</a:t>
            </a:r>
          </a:p>
          <a:p>
            <a:r>
              <a:rPr lang="es-ES" baseline="0" dirty="0" smtClean="0"/>
              <a:t>Combinan tienda </a:t>
            </a:r>
            <a:r>
              <a:rPr lang="es-ES" baseline="0" dirty="0" err="1" smtClean="0"/>
              <a:t>fisica</a:t>
            </a:r>
            <a:r>
              <a:rPr lang="es-ES" baseline="0" dirty="0" smtClean="0"/>
              <a:t> y </a:t>
            </a:r>
            <a:r>
              <a:rPr lang="es-ES" baseline="0" dirty="0" err="1" smtClean="0"/>
              <a:t>on</a:t>
            </a:r>
            <a:r>
              <a:rPr lang="es-ES" baseline="0" dirty="0" smtClean="0"/>
              <a:t> line dar una mejor respuesta en base a los datos </a:t>
            </a:r>
          </a:p>
          <a:p>
            <a:r>
              <a:rPr lang="es-ES" baseline="0" dirty="0" smtClean="0"/>
              <a:t>Dos grande ALIBABA Y TENCENT TIENEN SUS PROPIAS REDES SOCIALES , SU PROPIO SISTEMA DE PAGO, LOGÍSTICA, Y TIENDAS Y SUPERMERCADOS FÍSICOS.</a:t>
            </a:r>
            <a:endParaRPr lang="es-ES" dirty="0"/>
          </a:p>
        </p:txBody>
      </p:sp>
      <p:sp>
        <p:nvSpPr>
          <p:cNvPr id="4" name="3 Marcador de número de diapositiva"/>
          <p:cNvSpPr>
            <a:spLocks noGrp="1"/>
          </p:cNvSpPr>
          <p:nvPr>
            <p:ph type="sldNum" sz="quarter" idx="10"/>
          </p:nvPr>
        </p:nvSpPr>
        <p:spPr/>
        <p:txBody>
          <a:bodyPr/>
          <a:lstStyle/>
          <a:p>
            <a:fld id="{373C368C-FDA2-4EF6-8871-0AA1ECC3A0D9}" type="slidenum">
              <a:rPr lang="es-ES" smtClean="0"/>
              <a:t>8</a:t>
            </a:fld>
            <a:endParaRPr lang="es-ES"/>
          </a:p>
        </p:txBody>
      </p:sp>
    </p:spTree>
    <p:extLst>
      <p:ext uri="{BB962C8B-B14F-4D97-AF65-F5344CB8AC3E}">
        <p14:creationId xmlns:p14="http://schemas.microsoft.com/office/powerpoint/2010/main" val="3772056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73C368C-FDA2-4EF6-8871-0AA1ECC3A0D9}" type="slidenum">
              <a:rPr lang="es-ES" smtClean="0"/>
              <a:t>9</a:t>
            </a:fld>
            <a:endParaRPr lang="es-ES"/>
          </a:p>
        </p:txBody>
      </p:sp>
    </p:spTree>
    <p:extLst>
      <p:ext uri="{BB962C8B-B14F-4D97-AF65-F5344CB8AC3E}">
        <p14:creationId xmlns:p14="http://schemas.microsoft.com/office/powerpoint/2010/main" val="2760070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D17602B5-32BB-4003-B709-D55952490709}" type="datetimeFigureOut">
              <a:rPr lang="es-ES" smtClean="0"/>
              <a:t>22/11/2018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9D9EBBE-0FDF-4718-A8CC-DE12FF9FBF4F}"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D17602B5-32BB-4003-B709-D55952490709}" type="datetimeFigureOut">
              <a:rPr lang="es-ES" smtClean="0"/>
              <a:t>22/11/2018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9D9EBBE-0FDF-4718-A8CC-DE12FF9FBF4F}"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D17602B5-32BB-4003-B709-D55952490709}" type="datetimeFigureOut">
              <a:rPr lang="es-ES" smtClean="0"/>
              <a:t>22/11/2018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9D9EBBE-0FDF-4718-A8CC-DE12FF9FBF4F}" type="slidenum">
              <a:rPr lang="es-ES" smtClean="0"/>
              <a:t>‹Nº›</a:t>
            </a:fld>
            <a:endParaRPr lang="es-E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D17602B5-32BB-4003-B709-D55952490709}" type="datetimeFigureOut">
              <a:rPr lang="es-ES" smtClean="0"/>
              <a:t>22/11/2018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9D9EBBE-0FDF-4718-A8CC-DE12FF9FBF4F}" type="slidenum">
              <a:rPr lang="es-ES" smtClean="0"/>
              <a:t>‹Nº›</a:t>
            </a:fld>
            <a:endParaRPr lang="es-ES"/>
          </a:p>
        </p:txBody>
      </p:sp>
      <p:sp>
        <p:nvSpPr>
          <p:cNvPr id="7" name="Title 6"/>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D17602B5-32BB-4003-B709-D55952490709}" type="datetimeFigureOut">
              <a:rPr lang="es-ES" smtClean="0"/>
              <a:t>22/11/2018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9D9EBBE-0FDF-4718-A8CC-DE12FF9FBF4F}" type="slidenum">
              <a:rPr lang="es-ES" smtClean="0"/>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D17602B5-32BB-4003-B709-D55952490709}" type="datetimeFigureOut">
              <a:rPr lang="es-ES" smtClean="0"/>
              <a:t>22/11/2018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9D9EBBE-0FDF-4718-A8CC-DE12FF9FBF4F}" type="slidenum">
              <a:rPr lang="es-ES" smtClean="0"/>
              <a:t>‹Nº›</a:t>
            </a:fld>
            <a:endParaRPr lang="es-ES"/>
          </a:p>
        </p:txBody>
      </p:sp>
      <p:sp>
        <p:nvSpPr>
          <p:cNvPr id="9" name="Content Placeholder 8"/>
          <p:cNvSpPr>
            <a:spLocks noGrp="1"/>
          </p:cNvSpPr>
          <p:nvPr>
            <p:ph sz="quarter" idx="13"/>
          </p:nvPr>
        </p:nvSpPr>
        <p:spPr>
          <a:xfrm>
            <a:off x="676655" y="2679192"/>
            <a:ext cx="3822192" cy="3447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D17602B5-32BB-4003-B709-D55952490709}" type="datetimeFigureOut">
              <a:rPr lang="es-ES" smtClean="0"/>
              <a:t>22/11/2018</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19D9EBBE-0FDF-4718-A8CC-DE12FF9FBF4F}"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D17602B5-32BB-4003-B709-D55952490709}" type="datetimeFigureOut">
              <a:rPr lang="es-ES" smtClean="0"/>
              <a:t>22/11/2018</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19D9EBBE-0FDF-4718-A8CC-DE12FF9FBF4F}"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D17602B5-32BB-4003-B709-D55952490709}" type="datetimeFigureOut">
              <a:rPr lang="es-ES" smtClean="0"/>
              <a:t>22/11/2018</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19D9EBBE-0FDF-4718-A8CC-DE12FF9FBF4F}"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D17602B5-32BB-4003-B709-D55952490709}" type="datetimeFigureOut">
              <a:rPr lang="es-ES" smtClean="0"/>
              <a:t>22/11/2018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9D9EBBE-0FDF-4718-A8CC-DE12FF9FBF4F}" type="slidenum">
              <a:rPr lang="es-ES" smtClean="0"/>
              <a:t>‹Nº›</a:t>
            </a:fld>
            <a:endParaRPr lang="es-E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D17602B5-32BB-4003-B709-D55952490709}" type="datetimeFigureOut">
              <a:rPr lang="es-ES" smtClean="0"/>
              <a:t>22/11/2018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9D9EBBE-0FDF-4718-A8CC-DE12FF9FBF4F}" type="slidenum">
              <a:rPr lang="es-ES" smtClean="0"/>
              <a:t>‹Nº›</a:t>
            </a:fld>
            <a:endParaRPr lang="es-E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D17602B5-32BB-4003-B709-D55952490709}" type="datetimeFigureOut">
              <a:rPr lang="es-ES" smtClean="0"/>
              <a:t>22/11/2018</a:t>
            </a:fld>
            <a:endParaRPr lang="es-E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s-E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19D9EBBE-0FDF-4718-A8CC-DE12FF9FBF4F}" type="slidenum">
              <a:rPr lang="es-ES" smtClean="0"/>
              <a:t>‹Nº›</a:t>
            </a:fld>
            <a:endParaRPr lang="es-E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hyperlink" Target="video%20captura%20langosta.mp4" TargetMode="External"/><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ema%20restaurante.mp4" TargetMode="Externa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video%207%20fresh%20shanghai.mp4" TargetMode="Externa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hyperlink" Target="TEMA%201_%20RECURSOS%20(PPC).mp4"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0.jpg"/><Relationship Id="rId7"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hyperlink" Target="https://www.google.es/url?sa=i&amp;rct=j&amp;q=&amp;esrc=s&amp;source=images&amp;cd=&amp;cad=rja&amp;uact=8&amp;ved=2ahUKEwjEgYLUsdjeAhUJ0xoKHQNdC98QjRx6BAgBEAU&amp;url=https://elpais.com/economia/2018/08/09/actualidad/1533833212_053071.html&amp;psig=AOvVaw2o5tq1dHpIXwbiqL57NqOd&amp;ust=1542439662677424" TargetMode="Externa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3568" y="548680"/>
            <a:ext cx="7772400" cy="1780108"/>
          </a:xfrm>
        </p:spPr>
        <p:txBody>
          <a:bodyPr>
            <a:normAutofit/>
          </a:bodyPr>
          <a:lstStyle/>
          <a:p>
            <a:r>
              <a:rPr lang="es-ES" sz="4800" b="1" i="1" dirty="0" smtClean="0"/>
              <a:t>La </a:t>
            </a:r>
            <a:r>
              <a:rPr lang="es-ES" sz="4800" b="1" i="1" dirty="0"/>
              <a:t>pescadería de los productos del mar en </a:t>
            </a:r>
            <a:r>
              <a:rPr lang="es-ES" sz="4800" b="1" i="1" dirty="0" smtClean="0"/>
              <a:t>verde</a:t>
            </a:r>
            <a:endParaRPr lang="es-ES" sz="4800" dirty="0"/>
          </a:p>
        </p:txBody>
      </p:sp>
      <p:sp>
        <p:nvSpPr>
          <p:cNvPr id="3" name="2 Subtítulo"/>
          <p:cNvSpPr>
            <a:spLocks noGrp="1"/>
          </p:cNvSpPr>
          <p:nvPr>
            <p:ph type="subTitle" idx="1"/>
          </p:nvPr>
        </p:nvSpPr>
        <p:spPr>
          <a:xfrm>
            <a:off x="1331640" y="2420888"/>
            <a:ext cx="6400800" cy="3024336"/>
          </a:xfrm>
        </p:spPr>
        <p:txBody>
          <a:bodyPr>
            <a:normAutofit lnSpcReduction="10000"/>
          </a:bodyPr>
          <a:lstStyle/>
          <a:p>
            <a:r>
              <a:rPr lang="es-ES" sz="3200" dirty="0"/>
              <a:t>El Reto de la </a:t>
            </a:r>
            <a:r>
              <a:rPr lang="es-ES" sz="3200" dirty="0" smtClean="0"/>
              <a:t>digitalización:</a:t>
            </a:r>
          </a:p>
          <a:p>
            <a:r>
              <a:rPr lang="es-ES" sz="3200" dirty="0" smtClean="0"/>
              <a:t>pescaderías online</a:t>
            </a:r>
          </a:p>
          <a:p>
            <a:endParaRPr lang="es-ES" sz="3200" dirty="0" smtClean="0"/>
          </a:p>
          <a:p>
            <a:r>
              <a:rPr lang="es-ES" sz="2800" dirty="0" smtClean="0"/>
              <a:t>Mª Luisa Álvarez</a:t>
            </a:r>
          </a:p>
          <a:p>
            <a:r>
              <a:rPr lang="es-ES" sz="2400" dirty="0" smtClean="0"/>
              <a:t>Directora Gerente de Fedepesca</a:t>
            </a:r>
          </a:p>
          <a:p>
            <a:r>
              <a:rPr lang="es-ES" sz="2400" dirty="0" smtClean="0"/>
              <a:t>CELEIRO, 23 de noviembre de 2018</a:t>
            </a:r>
            <a:endParaRPr lang="es-ES" sz="2400" dirty="0"/>
          </a:p>
        </p:txBody>
      </p:sp>
      <p:pic>
        <p:nvPicPr>
          <p:cNvPr id="4" name="3 Imagen"/>
          <p:cNvPicPr>
            <a:picLocks noChangeAspect="1"/>
          </p:cNvPicPr>
          <p:nvPr/>
        </p:nvPicPr>
        <p:blipFill rotWithShape="1">
          <a:blip r:embed="rId3">
            <a:extLst>
              <a:ext uri="{28A0092B-C50C-407E-A947-70E740481C1C}">
                <a14:useLocalDpi xmlns:a14="http://schemas.microsoft.com/office/drawing/2010/main" val="0"/>
              </a:ext>
            </a:extLst>
          </a:blip>
          <a:srcRect t="35449" r="70039" b="4961"/>
          <a:stretch/>
        </p:blipFill>
        <p:spPr>
          <a:xfrm>
            <a:off x="5580112" y="5562988"/>
            <a:ext cx="2694713" cy="936104"/>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704" y="5513858"/>
            <a:ext cx="1224136" cy="1034364"/>
          </a:xfrm>
          <a:prstGeom prst="rect">
            <a:avLst/>
          </a:prstGeom>
          <a:solidFill>
            <a:schemeClr val="accent1">
              <a:lumMod val="40000"/>
              <a:lumOff val="60000"/>
              <a:alpha val="0"/>
            </a:schemeClr>
          </a:solidFill>
        </p:spPr>
      </p:pic>
    </p:spTree>
    <p:extLst>
      <p:ext uri="{BB962C8B-B14F-4D97-AF65-F5344CB8AC3E}">
        <p14:creationId xmlns:p14="http://schemas.microsoft.com/office/powerpoint/2010/main" val="1607549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lalvarez.ADEPESCA\Pictures\carrefour sistema pa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060" y="188640"/>
            <a:ext cx="3121533" cy="48245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lalvarez.ADEPESCA\Pictures\easy shop and got out shanghai.pn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2276872"/>
            <a:ext cx="3059832" cy="45811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lalvarez.ADEPESCA\Pictures\cajas salida hem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3767" y="2348880"/>
            <a:ext cx="3003798" cy="4509121"/>
          </a:xfrm>
          <a:prstGeom prst="rect">
            <a:avLst/>
          </a:prstGeom>
          <a:noFill/>
          <a:extLst>
            <a:ext uri="{909E8E84-426E-40DD-AFC4-6F175D3DCCD1}">
              <a14:hiddenFill xmlns:a14="http://schemas.microsoft.com/office/drawing/2010/main">
                <a:solidFill>
                  <a:srgbClr val="FFFFFF"/>
                </a:solidFill>
              </a14:hiddenFill>
            </a:ext>
          </a:extLst>
        </p:spPr>
      </p:pic>
      <p:pic>
        <p:nvPicPr>
          <p:cNvPr id="10" name="9 Imagen"/>
          <p:cNvPicPr>
            <a:picLocks noChangeAspect="1"/>
          </p:cNvPicPr>
          <p:nvPr/>
        </p:nvPicPr>
        <p:blipFill rotWithShape="1">
          <a:blip r:embed="rId6">
            <a:extLst>
              <a:ext uri="{28A0092B-C50C-407E-A947-70E740481C1C}">
                <a14:useLocalDpi xmlns:a14="http://schemas.microsoft.com/office/drawing/2010/main" val="0"/>
              </a:ext>
            </a:extLst>
          </a:blip>
          <a:srcRect t="35449" r="70039" b="4961"/>
          <a:stretch/>
        </p:blipFill>
        <p:spPr>
          <a:xfrm>
            <a:off x="6829369" y="0"/>
            <a:ext cx="2338195" cy="812254"/>
          </a:xfrm>
          <a:prstGeom prst="rect">
            <a:avLst/>
          </a:prstGeom>
        </p:spPr>
      </p:pic>
      <p:pic>
        <p:nvPicPr>
          <p:cNvPr id="11" name="10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4511"/>
            <a:ext cx="1533944" cy="1296144"/>
          </a:xfrm>
          <a:prstGeom prst="rect">
            <a:avLst/>
          </a:prstGeom>
          <a:solidFill>
            <a:schemeClr val="bg1"/>
          </a:solidFill>
        </p:spPr>
      </p:pic>
    </p:spTree>
    <p:extLst>
      <p:ext uri="{BB962C8B-B14F-4D97-AF65-F5344CB8AC3E}">
        <p14:creationId xmlns:p14="http://schemas.microsoft.com/office/powerpoint/2010/main" val="31277421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El ejemplo chino</a:t>
            </a:r>
            <a:endParaRPr lang="es-ES" dirty="0"/>
          </a:p>
        </p:txBody>
      </p:sp>
      <p:pic>
        <p:nvPicPr>
          <p:cNvPr id="1026" name="Picture 2" descr="C:\Users\lalvarez.ADEPESCA\Pictures\bar code carrefour shangha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1628800"/>
            <a:ext cx="6408712" cy="4816245"/>
          </a:xfrm>
          <a:prstGeom prst="rect">
            <a:avLst/>
          </a:prstGeom>
          <a:noFill/>
          <a:extLst>
            <a:ext uri="{909E8E84-426E-40DD-AFC4-6F175D3DCCD1}">
              <a14:hiddenFill xmlns:a14="http://schemas.microsoft.com/office/drawing/2010/main">
                <a:solidFill>
                  <a:srgbClr val="FFFFFF"/>
                </a:solidFill>
              </a14:hiddenFill>
            </a:ext>
          </a:extLst>
        </p:spPr>
      </p:pic>
      <p:pic>
        <p:nvPicPr>
          <p:cNvPr id="10" name="9 Imagen"/>
          <p:cNvPicPr>
            <a:picLocks noChangeAspect="1"/>
          </p:cNvPicPr>
          <p:nvPr/>
        </p:nvPicPr>
        <p:blipFill rotWithShape="1">
          <a:blip r:embed="rId4">
            <a:extLst>
              <a:ext uri="{28A0092B-C50C-407E-A947-70E740481C1C}">
                <a14:useLocalDpi xmlns:a14="http://schemas.microsoft.com/office/drawing/2010/main" val="0"/>
              </a:ext>
            </a:extLst>
          </a:blip>
          <a:srcRect t="35449" r="70039" b="4961"/>
          <a:stretch/>
        </p:blipFill>
        <p:spPr>
          <a:xfrm>
            <a:off x="6829369" y="0"/>
            <a:ext cx="2338195" cy="812254"/>
          </a:xfrm>
          <a:prstGeom prst="rect">
            <a:avLst/>
          </a:prstGeom>
        </p:spPr>
      </p:pic>
      <p:pic>
        <p:nvPicPr>
          <p:cNvPr id="11" name="10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4511"/>
            <a:ext cx="1533944" cy="1296144"/>
          </a:xfrm>
          <a:prstGeom prst="rect">
            <a:avLst/>
          </a:prstGeom>
          <a:solidFill>
            <a:schemeClr val="bg1"/>
          </a:solidFill>
        </p:spPr>
      </p:pic>
    </p:spTree>
    <p:extLst>
      <p:ext uri="{BB962C8B-B14F-4D97-AF65-F5344CB8AC3E}">
        <p14:creationId xmlns:p14="http://schemas.microsoft.com/office/powerpoint/2010/main" val="21591003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lalvarez.ADEPESCA\Pictures\reconocimiento facial carrefou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406127"/>
            <a:ext cx="4500500" cy="6000667"/>
          </a:xfrm>
          <a:prstGeom prst="rect">
            <a:avLst/>
          </a:prstGeom>
          <a:noFill/>
          <a:extLst>
            <a:ext uri="{909E8E84-426E-40DD-AFC4-6F175D3DCCD1}">
              <a14:hiddenFill xmlns:a14="http://schemas.microsoft.com/office/drawing/2010/main">
                <a:solidFill>
                  <a:srgbClr val="FFFFFF"/>
                </a:solidFill>
              </a14:hiddenFill>
            </a:ext>
          </a:extLst>
        </p:spPr>
      </p:pic>
      <p:pic>
        <p:nvPicPr>
          <p:cNvPr id="7" name="6 Imagen"/>
          <p:cNvPicPr>
            <a:picLocks noChangeAspect="1"/>
          </p:cNvPicPr>
          <p:nvPr/>
        </p:nvPicPr>
        <p:blipFill rotWithShape="1">
          <a:blip r:embed="rId4">
            <a:extLst>
              <a:ext uri="{28A0092B-C50C-407E-A947-70E740481C1C}">
                <a14:useLocalDpi xmlns:a14="http://schemas.microsoft.com/office/drawing/2010/main" val="0"/>
              </a:ext>
            </a:extLst>
          </a:blip>
          <a:srcRect t="35449" r="70039" b="4961"/>
          <a:stretch/>
        </p:blipFill>
        <p:spPr>
          <a:xfrm>
            <a:off x="6829369" y="0"/>
            <a:ext cx="2338195" cy="812254"/>
          </a:xfrm>
          <a:prstGeom prst="rect">
            <a:avLst/>
          </a:prstGeom>
        </p:spPr>
      </p:pic>
      <p:pic>
        <p:nvPicPr>
          <p:cNvPr id="8" name="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4511"/>
            <a:ext cx="1533944" cy="1296144"/>
          </a:xfrm>
          <a:prstGeom prst="rect">
            <a:avLst/>
          </a:prstGeom>
          <a:solidFill>
            <a:schemeClr val="bg1"/>
          </a:solidFill>
        </p:spPr>
      </p:pic>
    </p:spTree>
    <p:extLst>
      <p:ext uri="{BB962C8B-B14F-4D97-AF65-F5344CB8AC3E}">
        <p14:creationId xmlns:p14="http://schemas.microsoft.com/office/powerpoint/2010/main" val="33632380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C:\Users\lalvarez.ADEPESCA\Pictures\langosta hema.png">
            <a:hlinkClick r:id="rId3" action="ppaction://hlinkfile"/>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29454" y="1700808"/>
            <a:ext cx="3394472" cy="4525963"/>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57200" y="662582"/>
            <a:ext cx="8229600" cy="928473"/>
          </a:xfrm>
        </p:spPr>
        <p:txBody>
          <a:bodyPr>
            <a:normAutofit/>
          </a:bodyPr>
          <a:lstStyle/>
          <a:p>
            <a:r>
              <a:rPr lang="es-ES" sz="3600" dirty="0" smtClean="0"/>
              <a:t>EJEMPLOS DE PESCADERÍAS</a:t>
            </a:r>
            <a:endParaRPr lang="es-ES" sz="3600" dirty="0"/>
          </a:p>
        </p:txBody>
      </p:sp>
      <p:pic>
        <p:nvPicPr>
          <p:cNvPr id="3078" name="Picture 6" descr="C:\Users\lalvarez.ADEPESCA\Pictures\pescado vivo en hem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926" y="2060848"/>
            <a:ext cx="4772141" cy="3586336"/>
          </a:xfrm>
          <a:prstGeom prst="rect">
            <a:avLst/>
          </a:prstGeom>
          <a:noFill/>
          <a:extLst>
            <a:ext uri="{909E8E84-426E-40DD-AFC4-6F175D3DCCD1}">
              <a14:hiddenFill xmlns:a14="http://schemas.microsoft.com/office/drawing/2010/main">
                <a:solidFill>
                  <a:srgbClr val="FFFFFF"/>
                </a:solidFill>
              </a14:hiddenFill>
            </a:ext>
          </a:extLst>
        </p:spPr>
      </p:pic>
      <p:pic>
        <p:nvPicPr>
          <p:cNvPr id="8" name="7 Imagen"/>
          <p:cNvPicPr>
            <a:picLocks noChangeAspect="1"/>
          </p:cNvPicPr>
          <p:nvPr/>
        </p:nvPicPr>
        <p:blipFill rotWithShape="1">
          <a:blip r:embed="rId6">
            <a:extLst>
              <a:ext uri="{28A0092B-C50C-407E-A947-70E740481C1C}">
                <a14:useLocalDpi xmlns:a14="http://schemas.microsoft.com/office/drawing/2010/main" val="0"/>
              </a:ext>
            </a:extLst>
          </a:blip>
          <a:srcRect t="35449" r="70039" b="4961"/>
          <a:stretch/>
        </p:blipFill>
        <p:spPr>
          <a:xfrm>
            <a:off x="6829369" y="0"/>
            <a:ext cx="2338195" cy="812254"/>
          </a:xfrm>
          <a:prstGeom prst="rect">
            <a:avLst/>
          </a:prstGeom>
        </p:spPr>
      </p:pic>
      <p:pic>
        <p:nvPicPr>
          <p:cNvPr id="9" name="8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4511"/>
            <a:ext cx="1533944" cy="1296144"/>
          </a:xfrm>
          <a:prstGeom prst="rect">
            <a:avLst/>
          </a:prstGeom>
          <a:solidFill>
            <a:schemeClr val="bg1"/>
          </a:solidFill>
        </p:spPr>
      </p:pic>
    </p:spTree>
    <p:extLst>
      <p:ext uri="{BB962C8B-B14F-4D97-AF65-F5344CB8AC3E}">
        <p14:creationId xmlns:p14="http://schemas.microsoft.com/office/powerpoint/2010/main" val="384941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p:cTn id="7" dur="1000" fill="hold"/>
                                        <p:tgtEl>
                                          <p:spTgt spid="3077"/>
                                        </p:tgtEl>
                                        <p:attrNameLst>
                                          <p:attrName>ppt_w</p:attrName>
                                        </p:attrNameLst>
                                      </p:cBhvr>
                                      <p:tavLst>
                                        <p:tav tm="0">
                                          <p:val>
                                            <p:fltVal val="0"/>
                                          </p:val>
                                        </p:tav>
                                        <p:tav tm="100000">
                                          <p:val>
                                            <p:strVal val="#ppt_w"/>
                                          </p:val>
                                        </p:tav>
                                      </p:tavLst>
                                    </p:anim>
                                    <p:anim calcmode="lin" valueType="num">
                                      <p:cBhvr>
                                        <p:cTn id="8" dur="1000" fill="hold"/>
                                        <p:tgtEl>
                                          <p:spTgt spid="3077"/>
                                        </p:tgtEl>
                                        <p:attrNameLst>
                                          <p:attrName>ppt_h</p:attrName>
                                        </p:attrNameLst>
                                      </p:cBhvr>
                                      <p:tavLst>
                                        <p:tav tm="0">
                                          <p:val>
                                            <p:fltVal val="0"/>
                                          </p:val>
                                        </p:tav>
                                        <p:tav tm="100000">
                                          <p:val>
                                            <p:strVal val="#ppt_h"/>
                                          </p:val>
                                        </p:tav>
                                      </p:tavLst>
                                    </p:anim>
                                    <p:anim calcmode="lin" valueType="num">
                                      <p:cBhvr>
                                        <p:cTn id="9" dur="1000" fill="hold"/>
                                        <p:tgtEl>
                                          <p:spTgt spid="3077"/>
                                        </p:tgtEl>
                                        <p:attrNameLst>
                                          <p:attrName>style.rotation</p:attrName>
                                        </p:attrNameLst>
                                      </p:cBhvr>
                                      <p:tavLst>
                                        <p:tav tm="0">
                                          <p:val>
                                            <p:fltVal val="90"/>
                                          </p:val>
                                        </p:tav>
                                        <p:tav tm="100000">
                                          <p:val>
                                            <p:fltVal val="0"/>
                                          </p:val>
                                        </p:tav>
                                      </p:tavLst>
                                    </p:anim>
                                    <p:animEffect transition="in" filter="fade">
                                      <p:cBhvr>
                                        <p:cTn id="10" dur="1000"/>
                                        <p:tgtEl>
                                          <p:spTgt spid="3077"/>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3078"/>
                                        </p:tgtEl>
                                        <p:attrNameLst>
                                          <p:attrName>style.visibility</p:attrName>
                                        </p:attrNameLst>
                                      </p:cBhvr>
                                      <p:to>
                                        <p:strVal val="visible"/>
                                      </p:to>
                                    </p:set>
                                    <p:anim calcmode="lin" valueType="num">
                                      <p:cBhvr>
                                        <p:cTn id="14" dur="1000" fill="hold"/>
                                        <p:tgtEl>
                                          <p:spTgt spid="3078"/>
                                        </p:tgtEl>
                                        <p:attrNameLst>
                                          <p:attrName>ppt_w</p:attrName>
                                        </p:attrNameLst>
                                      </p:cBhvr>
                                      <p:tavLst>
                                        <p:tav tm="0">
                                          <p:val>
                                            <p:fltVal val="0"/>
                                          </p:val>
                                        </p:tav>
                                        <p:tav tm="100000">
                                          <p:val>
                                            <p:strVal val="#ppt_w"/>
                                          </p:val>
                                        </p:tav>
                                      </p:tavLst>
                                    </p:anim>
                                    <p:anim calcmode="lin" valueType="num">
                                      <p:cBhvr>
                                        <p:cTn id="15" dur="1000" fill="hold"/>
                                        <p:tgtEl>
                                          <p:spTgt spid="3078"/>
                                        </p:tgtEl>
                                        <p:attrNameLst>
                                          <p:attrName>ppt_h</p:attrName>
                                        </p:attrNameLst>
                                      </p:cBhvr>
                                      <p:tavLst>
                                        <p:tav tm="0">
                                          <p:val>
                                            <p:fltVal val="0"/>
                                          </p:val>
                                        </p:tav>
                                        <p:tav tm="100000">
                                          <p:val>
                                            <p:strVal val="#ppt_h"/>
                                          </p:val>
                                        </p:tav>
                                      </p:tavLst>
                                    </p:anim>
                                    <p:anim calcmode="lin" valueType="num">
                                      <p:cBhvr>
                                        <p:cTn id="16" dur="1000" fill="hold"/>
                                        <p:tgtEl>
                                          <p:spTgt spid="3078"/>
                                        </p:tgtEl>
                                        <p:attrNameLst>
                                          <p:attrName>style.rotation</p:attrName>
                                        </p:attrNameLst>
                                      </p:cBhvr>
                                      <p:tavLst>
                                        <p:tav tm="0">
                                          <p:val>
                                            <p:fltVal val="90"/>
                                          </p:val>
                                        </p:tav>
                                        <p:tav tm="100000">
                                          <p:val>
                                            <p:fltVal val="0"/>
                                          </p:val>
                                        </p:tav>
                                      </p:tavLst>
                                    </p:anim>
                                    <p:animEffect transition="in" filter="fade">
                                      <p:cBhvr>
                                        <p:cTn id="17" dur="1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2123728" y="705729"/>
            <a:ext cx="5112568" cy="584775"/>
          </a:xfrm>
          <a:prstGeom prst="rect">
            <a:avLst/>
          </a:prstGeom>
          <a:noFill/>
        </p:spPr>
        <p:txBody>
          <a:bodyPr wrap="square" rtlCol="0">
            <a:spAutoFit/>
          </a:bodyPr>
          <a:lstStyle/>
          <a:p>
            <a:r>
              <a:rPr lang="es-ES" sz="3200" dirty="0" smtClean="0">
                <a:solidFill>
                  <a:schemeClr val="bg1"/>
                </a:solidFill>
              </a:rPr>
              <a:t>Video de Restaurante Hema.</a:t>
            </a:r>
            <a:endParaRPr lang="es-ES" sz="3200" dirty="0">
              <a:solidFill>
                <a:schemeClr val="bg1"/>
              </a:solidFill>
            </a:endParaRPr>
          </a:p>
        </p:txBody>
      </p:sp>
      <p:pic>
        <p:nvPicPr>
          <p:cNvPr id="9" name="8 Imagen"/>
          <p:cNvPicPr>
            <a:picLocks noChangeAspect="1"/>
          </p:cNvPicPr>
          <p:nvPr/>
        </p:nvPicPr>
        <p:blipFill rotWithShape="1">
          <a:blip r:embed="rId3">
            <a:extLst>
              <a:ext uri="{28A0092B-C50C-407E-A947-70E740481C1C}">
                <a14:useLocalDpi xmlns:a14="http://schemas.microsoft.com/office/drawing/2010/main" val="0"/>
              </a:ext>
            </a:extLst>
          </a:blip>
          <a:srcRect t="35449" r="70039" b="4961"/>
          <a:stretch/>
        </p:blipFill>
        <p:spPr>
          <a:xfrm>
            <a:off x="6829369" y="0"/>
            <a:ext cx="2338195" cy="812254"/>
          </a:xfrm>
          <a:prstGeom prst="rect">
            <a:avLst/>
          </a:prstGeom>
        </p:spPr>
      </p:pic>
      <p:pic>
        <p:nvPicPr>
          <p:cNvPr id="10" name="9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511"/>
            <a:ext cx="1533944" cy="1296144"/>
          </a:xfrm>
          <a:prstGeom prst="rect">
            <a:avLst/>
          </a:prstGeom>
          <a:solidFill>
            <a:schemeClr val="bg1"/>
          </a:solidFill>
        </p:spPr>
      </p:pic>
      <p:pic>
        <p:nvPicPr>
          <p:cNvPr id="1026" name="Picture 2">
            <a:hlinkClick r:id="rId5" action="ppaction://hlinkfile"/>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208" t="19629" r="15104" b="10145"/>
          <a:stretch/>
        </p:blipFill>
        <p:spPr bwMode="auto">
          <a:xfrm>
            <a:off x="661826" y="1628800"/>
            <a:ext cx="7820348" cy="4432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1768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Fresh Shanghái</a:t>
            </a:r>
            <a:endParaRPr lang="es-ES" dirty="0"/>
          </a:p>
        </p:txBody>
      </p:sp>
      <p:pic>
        <p:nvPicPr>
          <p:cNvPr id="8" name="7 Imagen"/>
          <p:cNvPicPr>
            <a:picLocks noChangeAspect="1"/>
          </p:cNvPicPr>
          <p:nvPr/>
        </p:nvPicPr>
        <p:blipFill rotWithShape="1">
          <a:blip r:embed="rId3">
            <a:extLst>
              <a:ext uri="{28A0092B-C50C-407E-A947-70E740481C1C}">
                <a14:useLocalDpi xmlns:a14="http://schemas.microsoft.com/office/drawing/2010/main" val="0"/>
              </a:ext>
            </a:extLst>
          </a:blip>
          <a:srcRect t="35449" r="70039" b="4961"/>
          <a:stretch/>
        </p:blipFill>
        <p:spPr>
          <a:xfrm>
            <a:off x="6829369" y="0"/>
            <a:ext cx="2338195" cy="812254"/>
          </a:xfrm>
          <a:prstGeom prst="rect">
            <a:avLst/>
          </a:prstGeom>
        </p:spPr>
      </p:pic>
      <p:pic>
        <p:nvPicPr>
          <p:cNvPr id="9" name="8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511"/>
            <a:ext cx="1533944" cy="1296144"/>
          </a:xfrm>
          <a:prstGeom prst="rect">
            <a:avLst/>
          </a:prstGeom>
          <a:solidFill>
            <a:schemeClr val="bg1"/>
          </a:solidFill>
        </p:spPr>
      </p:pic>
      <p:pic>
        <p:nvPicPr>
          <p:cNvPr id="2050" name="Picture 2">
            <a:hlinkClick r:id="rId5" action="ppaction://hlinkfile"/>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084" t="20925" r="36146" b="10185"/>
          <a:stretch/>
        </p:blipFill>
        <p:spPr bwMode="auto">
          <a:xfrm>
            <a:off x="2483768" y="1484784"/>
            <a:ext cx="4176464" cy="5093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22554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9008"/>
            <a:ext cx="4032448" cy="5376597"/>
          </a:xfrm>
          <a:prstGeom prst="rect">
            <a:avLst/>
          </a:prstGeom>
        </p:spPr>
      </p:pic>
      <p:pic>
        <p:nvPicPr>
          <p:cNvPr id="5" name="Picture 3" descr="C:\Users\lalvarez.ADEPESCA\Pictures\auchan minute shangha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6314" y="2206782"/>
            <a:ext cx="5137685" cy="3861048"/>
          </a:xfrm>
          <a:prstGeom prst="rect">
            <a:avLst/>
          </a:prstGeom>
          <a:noFill/>
          <a:extLst>
            <a:ext uri="{909E8E84-426E-40DD-AFC4-6F175D3DCCD1}">
              <a14:hiddenFill xmlns:a14="http://schemas.microsoft.com/office/drawing/2010/main">
                <a:solidFill>
                  <a:srgbClr val="FFFFFF"/>
                </a:solidFill>
              </a14:hiddenFill>
            </a:ext>
          </a:extLst>
        </p:spPr>
      </p:pic>
      <p:pic>
        <p:nvPicPr>
          <p:cNvPr id="9" name="8 Imagen"/>
          <p:cNvPicPr>
            <a:picLocks noChangeAspect="1"/>
          </p:cNvPicPr>
          <p:nvPr/>
        </p:nvPicPr>
        <p:blipFill rotWithShape="1">
          <a:blip r:embed="rId5">
            <a:extLst>
              <a:ext uri="{28A0092B-C50C-407E-A947-70E740481C1C}">
                <a14:useLocalDpi xmlns:a14="http://schemas.microsoft.com/office/drawing/2010/main" val="0"/>
              </a:ext>
            </a:extLst>
          </a:blip>
          <a:srcRect t="35449" r="70039" b="4961"/>
          <a:stretch/>
        </p:blipFill>
        <p:spPr>
          <a:xfrm>
            <a:off x="6829369" y="0"/>
            <a:ext cx="2338195" cy="812254"/>
          </a:xfrm>
          <a:prstGeom prst="rect">
            <a:avLst/>
          </a:prstGeom>
        </p:spPr>
      </p:pic>
      <p:pic>
        <p:nvPicPr>
          <p:cNvPr id="10" name="9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4511"/>
            <a:ext cx="1533944" cy="1296144"/>
          </a:xfrm>
          <a:prstGeom prst="rect">
            <a:avLst/>
          </a:prstGeom>
          <a:solidFill>
            <a:schemeClr val="bg1"/>
          </a:solidFill>
        </p:spPr>
      </p:pic>
    </p:spTree>
    <p:extLst>
      <p:ext uri="{BB962C8B-B14F-4D97-AF65-F5344CB8AC3E}">
        <p14:creationId xmlns:p14="http://schemas.microsoft.com/office/powerpoint/2010/main" val="21344412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lalvarez.ADEPESCA\Pictures\refrigerators alibab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6" y="1437151"/>
            <a:ext cx="4065637" cy="54208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lalvarez.ADEPESCA\Pictures\Delivery Alibab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9484" y="2996952"/>
            <a:ext cx="5124516" cy="3851151"/>
          </a:xfrm>
          <a:prstGeom prst="rect">
            <a:avLst/>
          </a:prstGeom>
          <a:noFill/>
          <a:extLst>
            <a:ext uri="{909E8E84-426E-40DD-AFC4-6F175D3DCCD1}">
              <a14:hiddenFill xmlns:a14="http://schemas.microsoft.com/office/drawing/2010/main">
                <a:solidFill>
                  <a:srgbClr val="FFFFFF"/>
                </a:solidFill>
              </a14:hiddenFill>
            </a:ext>
          </a:extLst>
        </p:spPr>
      </p:pic>
      <p:pic>
        <p:nvPicPr>
          <p:cNvPr id="8" name="7 Imagen"/>
          <p:cNvPicPr>
            <a:picLocks noChangeAspect="1"/>
          </p:cNvPicPr>
          <p:nvPr/>
        </p:nvPicPr>
        <p:blipFill rotWithShape="1">
          <a:blip r:embed="rId5">
            <a:extLst>
              <a:ext uri="{28A0092B-C50C-407E-A947-70E740481C1C}">
                <a14:useLocalDpi xmlns:a14="http://schemas.microsoft.com/office/drawing/2010/main" val="0"/>
              </a:ext>
            </a:extLst>
          </a:blip>
          <a:srcRect t="35449" r="70039" b="4961"/>
          <a:stretch/>
        </p:blipFill>
        <p:spPr>
          <a:xfrm>
            <a:off x="6829369" y="0"/>
            <a:ext cx="2338195" cy="812254"/>
          </a:xfrm>
          <a:prstGeom prst="rect">
            <a:avLst/>
          </a:prstGeom>
        </p:spPr>
      </p:pic>
      <p:pic>
        <p:nvPicPr>
          <p:cNvPr id="9" name="8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4511"/>
            <a:ext cx="1533944" cy="1296144"/>
          </a:xfrm>
          <a:prstGeom prst="rect">
            <a:avLst/>
          </a:prstGeom>
          <a:solidFill>
            <a:schemeClr val="bg1"/>
          </a:solidFill>
        </p:spPr>
      </p:pic>
      <p:sp>
        <p:nvSpPr>
          <p:cNvPr id="10" name="1 Título"/>
          <p:cNvSpPr>
            <a:spLocks noGrp="1"/>
          </p:cNvSpPr>
          <p:nvPr>
            <p:ph type="title"/>
          </p:nvPr>
        </p:nvSpPr>
        <p:spPr>
          <a:xfrm>
            <a:off x="937964" y="548680"/>
            <a:ext cx="8229600" cy="1252728"/>
          </a:xfrm>
        </p:spPr>
        <p:txBody>
          <a:bodyPr>
            <a:normAutofit/>
          </a:bodyPr>
          <a:lstStyle/>
          <a:p>
            <a:r>
              <a:rPr lang="es-ES" sz="2400" dirty="0" smtClean="0"/>
              <a:t>Ecosistemas, </a:t>
            </a:r>
            <a:r>
              <a:rPr lang="es-ES" sz="2400" dirty="0"/>
              <a:t>basados en la información gracias a la digitalización</a:t>
            </a:r>
          </a:p>
        </p:txBody>
      </p:sp>
    </p:spTree>
    <p:extLst>
      <p:ext uri="{BB962C8B-B14F-4D97-AF65-F5344CB8AC3E}">
        <p14:creationId xmlns:p14="http://schemas.microsoft.com/office/powerpoint/2010/main" val="29639116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72067" y="2643015"/>
            <a:ext cx="7876397" cy="2370162"/>
          </a:xfrm>
        </p:spPr>
        <p:txBody>
          <a:bodyPr>
            <a:noAutofit/>
          </a:bodyPr>
          <a:lstStyle/>
          <a:p>
            <a:pPr algn="just"/>
            <a:r>
              <a:rPr lang="es-ES" sz="2600" dirty="0" smtClean="0"/>
              <a:t>Set pesca.</a:t>
            </a:r>
          </a:p>
          <a:p>
            <a:pPr algn="just"/>
            <a:r>
              <a:rPr lang="es-ES" sz="2600" dirty="0" smtClean="0"/>
              <a:t>SETGES, un programa de gestión empresarial (40 personas formadas).</a:t>
            </a:r>
          </a:p>
          <a:p>
            <a:pPr algn="just"/>
            <a:r>
              <a:rPr lang="es-ES" sz="2600" dirty="0" smtClean="0"/>
              <a:t>Formación en marketing digital (52 personas).</a:t>
            </a:r>
          </a:p>
          <a:p>
            <a:pPr algn="just"/>
            <a:r>
              <a:rPr lang="es-ES" sz="2600" dirty="0" smtClean="0"/>
              <a:t>Formación vía APP FEDEPESCA.</a:t>
            </a:r>
          </a:p>
          <a:p>
            <a:pPr algn="just"/>
            <a:r>
              <a:rPr lang="es-ES" sz="2600" dirty="0" smtClean="0"/>
              <a:t>Asesoramiento vía app y vía Messenger.</a:t>
            </a:r>
            <a:endParaRPr lang="es-ES" sz="2600" dirty="0"/>
          </a:p>
        </p:txBody>
      </p:sp>
      <p:sp>
        <p:nvSpPr>
          <p:cNvPr id="2" name="1 Título"/>
          <p:cNvSpPr>
            <a:spLocks noGrp="1"/>
          </p:cNvSpPr>
          <p:nvPr>
            <p:ph type="title"/>
          </p:nvPr>
        </p:nvSpPr>
        <p:spPr>
          <a:xfrm>
            <a:off x="1533944" y="812254"/>
            <a:ext cx="7163200" cy="1182241"/>
          </a:xfrm>
        </p:spPr>
        <p:txBody>
          <a:bodyPr>
            <a:noAutofit/>
          </a:bodyPr>
          <a:lstStyle/>
          <a:p>
            <a:r>
              <a:rPr lang="es-ES" sz="2400" dirty="0" smtClean="0"/>
              <a:t>OTROS EJEMPLOS DE QUE FEDEPESCA APUESTA POR LA DIGITALIZACIÓN</a:t>
            </a:r>
            <a:endParaRPr lang="es-ES" sz="2400" dirty="0"/>
          </a:p>
        </p:txBody>
      </p:sp>
      <p:pic>
        <p:nvPicPr>
          <p:cNvPr id="8" name="7 Imagen"/>
          <p:cNvPicPr>
            <a:picLocks noChangeAspect="1"/>
          </p:cNvPicPr>
          <p:nvPr/>
        </p:nvPicPr>
        <p:blipFill rotWithShape="1">
          <a:blip r:embed="rId3">
            <a:extLst>
              <a:ext uri="{28A0092B-C50C-407E-A947-70E740481C1C}">
                <a14:useLocalDpi xmlns:a14="http://schemas.microsoft.com/office/drawing/2010/main" val="0"/>
              </a:ext>
            </a:extLst>
          </a:blip>
          <a:srcRect t="35449" r="70039" b="4961"/>
          <a:stretch/>
        </p:blipFill>
        <p:spPr>
          <a:xfrm>
            <a:off x="6829369" y="0"/>
            <a:ext cx="2338195" cy="812254"/>
          </a:xfrm>
          <a:prstGeom prst="rect">
            <a:avLst/>
          </a:prstGeom>
        </p:spPr>
      </p:pic>
      <p:pic>
        <p:nvPicPr>
          <p:cNvPr id="9" name="8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511"/>
            <a:ext cx="1533944" cy="1296144"/>
          </a:xfrm>
          <a:prstGeom prst="rect">
            <a:avLst/>
          </a:prstGeom>
          <a:solidFill>
            <a:schemeClr val="bg1"/>
          </a:solidFill>
        </p:spPr>
      </p:pic>
      <p:pic>
        <p:nvPicPr>
          <p:cNvPr id="2051" name="Picture 12" descr="Resultado de imagen de setpesc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1766714"/>
            <a:ext cx="1219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2360" y="4149080"/>
            <a:ext cx="648072" cy="653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n 11" descr="image001"/>
          <p:cNvPicPr>
            <a:picLocks noChangeAspect="1" noChangeArrowheads="1"/>
          </p:cNvPicPr>
          <p:nvPr/>
        </p:nvPicPr>
        <p:blipFill rotWithShape="1">
          <a:blip r:embed="rId7">
            <a:extLst>
              <a:ext uri="{28A0092B-C50C-407E-A947-70E740481C1C}">
                <a14:useLocalDpi xmlns:a14="http://schemas.microsoft.com/office/drawing/2010/main" val="0"/>
              </a:ext>
            </a:extLst>
          </a:blip>
          <a:srcRect l="29541" t="28807" r="29541" b="28807"/>
          <a:stretch/>
        </p:blipFill>
        <p:spPr bwMode="auto">
          <a:xfrm>
            <a:off x="6372200" y="5354727"/>
            <a:ext cx="2470796" cy="143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7222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p:nvPr/>
        </p:nvSpPr>
        <p:spPr>
          <a:xfrm>
            <a:off x="323528" y="1310655"/>
            <a:ext cx="2952328" cy="317683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860032" y="1124744"/>
            <a:ext cx="3886200" cy="3168353"/>
          </a:xfrm>
          <a:prstGeom prst="rect">
            <a:avLst/>
          </a:prstGeom>
          <a:blipFill>
            <a:blip r:embed="rId4" cstate="print"/>
            <a:stretch>
              <a:fillRect/>
            </a:stretch>
          </a:blipFill>
        </p:spPr>
        <p:txBody>
          <a:bodyPr wrap="square" lIns="0" tIns="0" rIns="0" bIns="0" rtlCol="0"/>
          <a:lstStyle/>
          <a:p>
            <a:endParaRPr/>
          </a:p>
        </p:txBody>
      </p:sp>
      <p:sp>
        <p:nvSpPr>
          <p:cNvPr id="3" name="2 Título"/>
          <p:cNvSpPr>
            <a:spLocks noGrp="1"/>
          </p:cNvSpPr>
          <p:nvPr>
            <p:ph type="title"/>
          </p:nvPr>
        </p:nvSpPr>
        <p:spPr>
          <a:xfrm>
            <a:off x="2051720" y="36219"/>
            <a:ext cx="4402831" cy="1252728"/>
          </a:xfrm>
        </p:spPr>
        <p:txBody>
          <a:bodyPr>
            <a:normAutofit fontScale="90000"/>
          </a:bodyPr>
          <a:lstStyle/>
          <a:p>
            <a:r>
              <a:rPr lang="es-ES" dirty="0" smtClean="0"/>
              <a:t>Ideas innovadoras</a:t>
            </a:r>
            <a:endParaRPr lang="es-ES" dirty="0"/>
          </a:p>
        </p:txBody>
      </p:sp>
      <p:pic>
        <p:nvPicPr>
          <p:cNvPr id="6" name="5 Imagen"/>
          <p:cNvPicPr>
            <a:picLocks noChangeAspect="1"/>
          </p:cNvPicPr>
          <p:nvPr/>
        </p:nvPicPr>
        <p:blipFill rotWithShape="1">
          <a:blip r:embed="rId5">
            <a:extLst>
              <a:ext uri="{28A0092B-C50C-407E-A947-70E740481C1C}">
                <a14:useLocalDpi xmlns:a14="http://schemas.microsoft.com/office/drawing/2010/main" val="0"/>
              </a:ext>
            </a:extLst>
          </a:blip>
          <a:srcRect t="35449" r="70039" b="4961"/>
          <a:stretch/>
        </p:blipFill>
        <p:spPr>
          <a:xfrm>
            <a:off x="6829369" y="0"/>
            <a:ext cx="2338195" cy="812254"/>
          </a:xfrm>
          <a:prstGeom prst="rect">
            <a:avLst/>
          </a:prstGeom>
        </p:spPr>
      </p:pic>
      <p:pic>
        <p:nvPicPr>
          <p:cNvPr id="7" name="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4511"/>
            <a:ext cx="1533944" cy="1296144"/>
          </a:xfrm>
          <a:prstGeom prst="rect">
            <a:avLst/>
          </a:prstGeom>
          <a:solidFill>
            <a:schemeClr val="bg1"/>
          </a:solidFill>
        </p:spPr>
      </p:pic>
      <p:pic>
        <p:nvPicPr>
          <p:cNvPr id="10" name="9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2586" y="4293096"/>
            <a:ext cx="4941782" cy="2564903"/>
          </a:xfrm>
          <a:prstGeom prst="rect">
            <a:avLst/>
          </a:prstGeom>
        </p:spPr>
      </p:pic>
    </p:spTree>
    <p:extLst>
      <p:ext uri="{BB962C8B-B14F-4D97-AF65-F5344CB8AC3E}">
        <p14:creationId xmlns:p14="http://schemas.microsoft.com/office/powerpoint/2010/main" val="780567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23451" y="2420888"/>
            <a:ext cx="7836981" cy="3738728"/>
          </a:xfrm>
        </p:spPr>
        <p:txBody>
          <a:bodyPr>
            <a:normAutofit/>
          </a:bodyPr>
          <a:lstStyle/>
          <a:p>
            <a:pPr algn="just"/>
            <a:r>
              <a:rPr lang="es-ES" sz="2600" b="1" dirty="0" smtClean="0"/>
              <a:t>Transformación </a:t>
            </a:r>
            <a:r>
              <a:rPr lang="es-ES" sz="2600" b="1" dirty="0"/>
              <a:t>Digital</a:t>
            </a:r>
            <a:r>
              <a:rPr lang="es-ES" sz="2600" dirty="0"/>
              <a:t> </a:t>
            </a:r>
            <a:r>
              <a:rPr lang="es-ES" sz="2600" dirty="0" smtClean="0"/>
              <a:t>proceso </a:t>
            </a:r>
            <a:r>
              <a:rPr lang="es-ES" sz="2600" dirty="0"/>
              <a:t>por el cual las empresas reorganizan sus métodos de trabajo y estrategias, para obtener más </a:t>
            </a:r>
            <a:r>
              <a:rPr lang="es-ES" sz="3000" b="1" dirty="0"/>
              <a:t>beneficios</a:t>
            </a:r>
            <a:r>
              <a:rPr lang="es-ES" sz="2600" dirty="0"/>
              <a:t> gracias a la implementación de las nuevas tecnologías</a:t>
            </a:r>
            <a:r>
              <a:rPr lang="es-ES" sz="2600" dirty="0" smtClean="0"/>
              <a:t>. Permite:</a:t>
            </a:r>
          </a:p>
          <a:p>
            <a:pPr algn="just">
              <a:buFontTx/>
              <a:buChar char="-"/>
            </a:pPr>
            <a:r>
              <a:rPr lang="es-ES" sz="2800" b="1" dirty="0" smtClean="0"/>
              <a:t>Automatizar procesos.</a:t>
            </a:r>
          </a:p>
          <a:p>
            <a:pPr algn="just">
              <a:buFontTx/>
              <a:buChar char="-"/>
            </a:pPr>
            <a:r>
              <a:rPr lang="es-ES" sz="2800" b="1" dirty="0" smtClean="0"/>
              <a:t>Minimizar costos.</a:t>
            </a:r>
          </a:p>
          <a:p>
            <a:pPr algn="just">
              <a:buFontTx/>
              <a:buChar char="-"/>
            </a:pPr>
            <a:r>
              <a:rPr lang="es-ES" sz="2800" b="1" dirty="0" smtClean="0"/>
              <a:t>Maximizar </a:t>
            </a:r>
            <a:r>
              <a:rPr lang="es-ES" sz="2800" b="1" dirty="0"/>
              <a:t>la eficiencia</a:t>
            </a:r>
            <a:r>
              <a:rPr lang="es-ES" sz="2800" b="1" dirty="0" smtClean="0"/>
              <a:t>.</a:t>
            </a:r>
            <a:endParaRPr lang="es-ES" sz="2800" b="1" dirty="0"/>
          </a:p>
        </p:txBody>
      </p:sp>
      <p:sp>
        <p:nvSpPr>
          <p:cNvPr id="2" name="1 Título"/>
          <p:cNvSpPr>
            <a:spLocks noGrp="1"/>
          </p:cNvSpPr>
          <p:nvPr>
            <p:ph type="title"/>
          </p:nvPr>
        </p:nvSpPr>
        <p:spPr>
          <a:xfrm>
            <a:off x="457200" y="836712"/>
            <a:ext cx="8229600" cy="936104"/>
          </a:xfrm>
        </p:spPr>
        <p:txBody>
          <a:bodyPr>
            <a:normAutofit/>
          </a:bodyPr>
          <a:lstStyle/>
          <a:p>
            <a:r>
              <a:rPr lang="es-ES" sz="3600" dirty="0" smtClean="0"/>
              <a:t>¿QUÉ ES LA </a:t>
            </a:r>
            <a:r>
              <a:rPr lang="es-ES" sz="3600" dirty="0"/>
              <a:t>DIGITALIZACIÓN</a:t>
            </a:r>
            <a:r>
              <a:rPr lang="es-ES" sz="3600" dirty="0" smtClean="0"/>
              <a:t>?</a:t>
            </a:r>
            <a:endParaRPr lang="es-ES" sz="3600" dirty="0"/>
          </a:p>
        </p:txBody>
      </p:sp>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4293096"/>
            <a:ext cx="3057827" cy="1308762"/>
          </a:xfrm>
          <a:prstGeom prst="rect">
            <a:avLst/>
          </a:prstGeom>
        </p:spPr>
      </p:pic>
      <p:pic>
        <p:nvPicPr>
          <p:cNvPr id="5" name="4 Imagen"/>
          <p:cNvPicPr>
            <a:picLocks noChangeAspect="1"/>
          </p:cNvPicPr>
          <p:nvPr/>
        </p:nvPicPr>
        <p:blipFill rotWithShape="1">
          <a:blip r:embed="rId4">
            <a:extLst>
              <a:ext uri="{28A0092B-C50C-407E-A947-70E740481C1C}">
                <a14:useLocalDpi xmlns:a14="http://schemas.microsoft.com/office/drawing/2010/main" val="0"/>
              </a:ext>
            </a:extLst>
          </a:blip>
          <a:srcRect t="35449" r="70039" b="4961"/>
          <a:stretch/>
        </p:blipFill>
        <p:spPr>
          <a:xfrm>
            <a:off x="6829369" y="0"/>
            <a:ext cx="2338195" cy="812254"/>
          </a:xfrm>
          <a:prstGeom prst="rect">
            <a:avLst/>
          </a:prstGeom>
        </p:spPr>
      </p:pic>
      <p:pic>
        <p:nvPicPr>
          <p:cNvPr id="6" name="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4511"/>
            <a:ext cx="1533944" cy="1296144"/>
          </a:xfrm>
          <a:prstGeom prst="rect">
            <a:avLst/>
          </a:prstGeom>
          <a:solidFill>
            <a:schemeClr val="bg1"/>
          </a:solidFill>
        </p:spPr>
      </p:pic>
    </p:spTree>
    <p:extLst>
      <p:ext uri="{BB962C8B-B14F-4D97-AF65-F5344CB8AC3E}">
        <p14:creationId xmlns:p14="http://schemas.microsoft.com/office/powerpoint/2010/main" val="26746176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1700808"/>
            <a:ext cx="7832168" cy="4405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4 Imagen"/>
          <p:cNvPicPr>
            <a:picLocks noChangeAspect="1"/>
          </p:cNvPicPr>
          <p:nvPr/>
        </p:nvPicPr>
        <p:blipFill rotWithShape="1">
          <a:blip r:embed="rId4">
            <a:extLst>
              <a:ext uri="{28A0092B-C50C-407E-A947-70E740481C1C}">
                <a14:useLocalDpi xmlns:a14="http://schemas.microsoft.com/office/drawing/2010/main" val="0"/>
              </a:ext>
            </a:extLst>
          </a:blip>
          <a:srcRect t="35449" r="70039" b="4961"/>
          <a:stretch/>
        </p:blipFill>
        <p:spPr>
          <a:xfrm>
            <a:off x="6829369" y="0"/>
            <a:ext cx="2338195" cy="812254"/>
          </a:xfrm>
          <a:prstGeom prst="rect">
            <a:avLst/>
          </a:prstGeom>
        </p:spPr>
      </p:pic>
      <p:pic>
        <p:nvPicPr>
          <p:cNvPr id="6" name="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4511"/>
            <a:ext cx="1533944" cy="1296144"/>
          </a:xfrm>
          <a:prstGeom prst="rect">
            <a:avLst/>
          </a:prstGeom>
          <a:solidFill>
            <a:schemeClr val="bg1"/>
          </a:solidFill>
        </p:spPr>
      </p:pic>
    </p:spTree>
    <p:extLst>
      <p:ext uri="{BB962C8B-B14F-4D97-AF65-F5344CB8AC3E}">
        <p14:creationId xmlns:p14="http://schemas.microsoft.com/office/powerpoint/2010/main" val="2036311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774" b="16440"/>
          <a:stretch/>
        </p:blipFill>
        <p:spPr bwMode="auto">
          <a:xfrm>
            <a:off x="50501" y="2005210"/>
            <a:ext cx="9120436" cy="48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8 Imagen"/>
          <p:cNvPicPr>
            <a:picLocks noChangeAspect="1"/>
          </p:cNvPicPr>
          <p:nvPr/>
        </p:nvPicPr>
        <p:blipFill rotWithShape="1">
          <a:blip r:embed="rId4">
            <a:extLst>
              <a:ext uri="{28A0092B-C50C-407E-A947-70E740481C1C}">
                <a14:useLocalDpi xmlns:a14="http://schemas.microsoft.com/office/drawing/2010/main" val="0"/>
              </a:ext>
            </a:extLst>
          </a:blip>
          <a:srcRect t="35449" r="70039" b="4961"/>
          <a:stretch/>
        </p:blipFill>
        <p:spPr>
          <a:xfrm>
            <a:off x="6829369" y="0"/>
            <a:ext cx="2338195" cy="812254"/>
          </a:xfrm>
          <a:prstGeom prst="rect">
            <a:avLst/>
          </a:prstGeom>
        </p:spPr>
      </p:pic>
      <p:pic>
        <p:nvPicPr>
          <p:cNvPr id="10" name="9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4511"/>
            <a:ext cx="1533944" cy="1296144"/>
          </a:xfrm>
          <a:prstGeom prst="rect">
            <a:avLst/>
          </a:prstGeom>
          <a:solidFill>
            <a:schemeClr val="bg1"/>
          </a:solidFill>
        </p:spPr>
      </p:pic>
      <p:sp>
        <p:nvSpPr>
          <p:cNvPr id="2" name="1 Título"/>
          <p:cNvSpPr>
            <a:spLocks noGrp="1"/>
          </p:cNvSpPr>
          <p:nvPr>
            <p:ph type="title"/>
          </p:nvPr>
        </p:nvSpPr>
        <p:spPr/>
        <p:txBody>
          <a:bodyPr>
            <a:normAutofit fontScale="90000"/>
          </a:bodyPr>
          <a:lstStyle/>
          <a:p>
            <a:r>
              <a:rPr lang="es-ES" dirty="0"/>
              <a:t>ACCESO WEB</a:t>
            </a:r>
            <a:br>
              <a:rPr lang="es-ES" dirty="0"/>
            </a:br>
            <a:r>
              <a:rPr lang="es-ES" dirty="0"/>
              <a:t>Paso 1</a:t>
            </a:r>
          </a:p>
        </p:txBody>
      </p:sp>
    </p:spTree>
    <p:extLst>
      <p:ext uri="{BB962C8B-B14F-4D97-AF65-F5344CB8AC3E}">
        <p14:creationId xmlns:p14="http://schemas.microsoft.com/office/powerpoint/2010/main" val="6828349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562" b="19328"/>
          <a:stretch/>
        </p:blipFill>
        <p:spPr bwMode="auto">
          <a:xfrm>
            <a:off x="11732" y="1988840"/>
            <a:ext cx="9144000" cy="4752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8 Imagen"/>
          <p:cNvPicPr>
            <a:picLocks noChangeAspect="1"/>
          </p:cNvPicPr>
          <p:nvPr/>
        </p:nvPicPr>
        <p:blipFill rotWithShape="1">
          <a:blip r:embed="rId4">
            <a:extLst>
              <a:ext uri="{28A0092B-C50C-407E-A947-70E740481C1C}">
                <a14:useLocalDpi xmlns:a14="http://schemas.microsoft.com/office/drawing/2010/main" val="0"/>
              </a:ext>
            </a:extLst>
          </a:blip>
          <a:srcRect t="35449" r="70039" b="4961"/>
          <a:stretch/>
        </p:blipFill>
        <p:spPr>
          <a:xfrm>
            <a:off x="6829369" y="0"/>
            <a:ext cx="2338195" cy="812254"/>
          </a:xfrm>
          <a:prstGeom prst="rect">
            <a:avLst/>
          </a:prstGeom>
        </p:spPr>
      </p:pic>
      <p:pic>
        <p:nvPicPr>
          <p:cNvPr id="10" name="9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4511"/>
            <a:ext cx="1533944" cy="1296144"/>
          </a:xfrm>
          <a:prstGeom prst="rect">
            <a:avLst/>
          </a:prstGeom>
          <a:solidFill>
            <a:schemeClr val="bg1"/>
          </a:solidFill>
        </p:spPr>
      </p:pic>
      <p:sp>
        <p:nvSpPr>
          <p:cNvPr id="2" name="1 Título"/>
          <p:cNvSpPr>
            <a:spLocks noGrp="1"/>
          </p:cNvSpPr>
          <p:nvPr>
            <p:ph type="title"/>
          </p:nvPr>
        </p:nvSpPr>
        <p:spPr/>
        <p:txBody>
          <a:bodyPr>
            <a:normAutofit fontScale="90000"/>
          </a:bodyPr>
          <a:lstStyle/>
          <a:p>
            <a:r>
              <a:rPr lang="es-ES" dirty="0"/>
              <a:t>ACCESO WEB</a:t>
            </a:r>
            <a:br>
              <a:rPr lang="es-ES" dirty="0"/>
            </a:br>
            <a:r>
              <a:rPr lang="es-ES" dirty="0"/>
              <a:t>Paso 2</a:t>
            </a:r>
          </a:p>
        </p:txBody>
      </p:sp>
    </p:spTree>
    <p:extLst>
      <p:ext uri="{BB962C8B-B14F-4D97-AF65-F5344CB8AC3E}">
        <p14:creationId xmlns:p14="http://schemas.microsoft.com/office/powerpoint/2010/main" val="32289255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930" b="3767"/>
          <a:stretch/>
        </p:blipFill>
        <p:spPr bwMode="auto">
          <a:xfrm>
            <a:off x="-28947" y="1971333"/>
            <a:ext cx="9144000" cy="488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9 Imagen"/>
          <p:cNvPicPr>
            <a:picLocks noChangeAspect="1"/>
          </p:cNvPicPr>
          <p:nvPr/>
        </p:nvPicPr>
        <p:blipFill rotWithShape="1">
          <a:blip r:embed="rId4">
            <a:extLst>
              <a:ext uri="{28A0092B-C50C-407E-A947-70E740481C1C}">
                <a14:useLocalDpi xmlns:a14="http://schemas.microsoft.com/office/drawing/2010/main" val="0"/>
              </a:ext>
            </a:extLst>
          </a:blip>
          <a:srcRect t="35449" r="70039" b="4961"/>
          <a:stretch/>
        </p:blipFill>
        <p:spPr>
          <a:xfrm>
            <a:off x="6829369" y="0"/>
            <a:ext cx="2338195" cy="812254"/>
          </a:xfrm>
          <a:prstGeom prst="rect">
            <a:avLst/>
          </a:prstGeom>
        </p:spPr>
      </p:pic>
      <p:pic>
        <p:nvPicPr>
          <p:cNvPr id="11" name="10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4511"/>
            <a:ext cx="1533944" cy="1296144"/>
          </a:xfrm>
          <a:prstGeom prst="rect">
            <a:avLst/>
          </a:prstGeom>
          <a:solidFill>
            <a:schemeClr val="bg1"/>
          </a:solidFill>
        </p:spPr>
      </p:pic>
      <p:sp>
        <p:nvSpPr>
          <p:cNvPr id="3" name="2 Título"/>
          <p:cNvSpPr>
            <a:spLocks noGrp="1"/>
          </p:cNvSpPr>
          <p:nvPr>
            <p:ph type="title"/>
          </p:nvPr>
        </p:nvSpPr>
        <p:spPr/>
        <p:txBody>
          <a:bodyPr>
            <a:normAutofit fontScale="90000"/>
          </a:bodyPr>
          <a:lstStyle/>
          <a:p>
            <a:r>
              <a:rPr lang="es-ES" dirty="0"/>
              <a:t>ACCESO WEB</a:t>
            </a:r>
            <a:br>
              <a:rPr lang="es-ES" dirty="0"/>
            </a:br>
            <a:r>
              <a:rPr lang="es-ES" dirty="0"/>
              <a:t>Paso 3</a:t>
            </a:r>
          </a:p>
        </p:txBody>
      </p:sp>
    </p:spTree>
    <p:extLst>
      <p:ext uri="{BB962C8B-B14F-4D97-AF65-F5344CB8AC3E}">
        <p14:creationId xmlns:p14="http://schemas.microsoft.com/office/powerpoint/2010/main" val="24956128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hlinkClick r:id="rId3" action="ppaction://hlinkfile"/>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830" b="645"/>
          <a:stretch/>
        </p:blipFill>
        <p:spPr bwMode="auto">
          <a:xfrm>
            <a:off x="0" y="1972800"/>
            <a:ext cx="9144000" cy="48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8 Imagen"/>
          <p:cNvPicPr>
            <a:picLocks noChangeAspect="1"/>
          </p:cNvPicPr>
          <p:nvPr/>
        </p:nvPicPr>
        <p:blipFill rotWithShape="1">
          <a:blip r:embed="rId5">
            <a:extLst>
              <a:ext uri="{28A0092B-C50C-407E-A947-70E740481C1C}">
                <a14:useLocalDpi xmlns:a14="http://schemas.microsoft.com/office/drawing/2010/main" val="0"/>
              </a:ext>
            </a:extLst>
          </a:blip>
          <a:srcRect t="35449" r="70039" b="4961"/>
          <a:stretch/>
        </p:blipFill>
        <p:spPr>
          <a:xfrm>
            <a:off x="6829369" y="0"/>
            <a:ext cx="2338195" cy="812254"/>
          </a:xfrm>
          <a:prstGeom prst="rect">
            <a:avLst/>
          </a:prstGeom>
        </p:spPr>
      </p:pic>
      <p:pic>
        <p:nvPicPr>
          <p:cNvPr id="10" name="9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4511"/>
            <a:ext cx="1533944" cy="1296144"/>
          </a:xfrm>
          <a:prstGeom prst="rect">
            <a:avLst/>
          </a:prstGeom>
          <a:solidFill>
            <a:schemeClr val="bg1"/>
          </a:solidFill>
        </p:spPr>
      </p:pic>
      <p:sp>
        <p:nvSpPr>
          <p:cNvPr id="2" name="1 Título"/>
          <p:cNvSpPr>
            <a:spLocks noGrp="1"/>
          </p:cNvSpPr>
          <p:nvPr>
            <p:ph type="title"/>
          </p:nvPr>
        </p:nvSpPr>
        <p:spPr/>
        <p:txBody>
          <a:bodyPr>
            <a:normAutofit fontScale="90000"/>
          </a:bodyPr>
          <a:lstStyle/>
          <a:p>
            <a:r>
              <a:rPr lang="es-ES" dirty="0"/>
              <a:t>ACCESO WEB</a:t>
            </a:r>
            <a:br>
              <a:rPr lang="es-ES" dirty="0"/>
            </a:br>
            <a:r>
              <a:rPr lang="es-ES" dirty="0"/>
              <a:t>Paso 4</a:t>
            </a:r>
          </a:p>
        </p:txBody>
      </p:sp>
    </p:spTree>
    <p:extLst>
      <p:ext uri="{BB962C8B-B14F-4D97-AF65-F5344CB8AC3E}">
        <p14:creationId xmlns:p14="http://schemas.microsoft.com/office/powerpoint/2010/main" val="31986523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72067" y="2276872"/>
            <a:ext cx="7588365" cy="4248472"/>
          </a:xfrm>
        </p:spPr>
        <p:txBody>
          <a:bodyPr>
            <a:noAutofit/>
          </a:bodyPr>
          <a:lstStyle/>
          <a:p>
            <a:pPr algn="just"/>
            <a:r>
              <a:rPr lang="es-ES" sz="1900" dirty="0"/>
              <a:t>TEMA 1 RECURSOS PESQUEROS Y ACUÍCOLAS.</a:t>
            </a:r>
          </a:p>
          <a:p>
            <a:pPr algn="just"/>
            <a:r>
              <a:rPr lang="es-ES" sz="1900" dirty="0"/>
              <a:t>TEMA 2 ENERGÍA.</a:t>
            </a:r>
          </a:p>
          <a:p>
            <a:pPr algn="just"/>
            <a:r>
              <a:rPr lang="es-ES" sz="1900" dirty="0"/>
              <a:t>TEMA 3 SISTEMAS DE GESTIÓN AMBIENTAL Y OTROS REQUISITOS LEGALES MEDIOAMBIENTALES (AGUA, VERTIDOS, EMISIONES, </a:t>
            </a:r>
            <a:r>
              <a:rPr lang="es-ES" sz="1900" dirty="0" smtClean="0"/>
              <a:t>ETC).</a:t>
            </a:r>
            <a:endParaRPr lang="es-ES" sz="1900" dirty="0"/>
          </a:p>
          <a:p>
            <a:pPr algn="just"/>
            <a:r>
              <a:rPr lang="es-ES" sz="1900" dirty="0"/>
              <a:t>TEMA 4 ENVASES.</a:t>
            </a:r>
          </a:p>
          <a:p>
            <a:pPr algn="just"/>
            <a:r>
              <a:rPr lang="es-ES" sz="1900" dirty="0"/>
              <a:t>TEMA 5 TRANSPORTE Y MOVILIDAD SOSTENIBLE.</a:t>
            </a:r>
          </a:p>
          <a:p>
            <a:pPr algn="just"/>
            <a:r>
              <a:rPr lang="es-ES" sz="1900" dirty="0"/>
              <a:t>TEMA 6 ARTES DE PESCA.</a:t>
            </a:r>
          </a:p>
          <a:p>
            <a:pPr algn="just"/>
            <a:r>
              <a:rPr lang="es-ES" sz="1900" dirty="0"/>
              <a:t>TEMA 7 INNOVACIÓN.</a:t>
            </a:r>
          </a:p>
          <a:p>
            <a:pPr algn="just"/>
            <a:r>
              <a:rPr lang="es-ES" sz="1900" dirty="0"/>
              <a:t>TEMA 8 IGUALDAD.</a:t>
            </a:r>
          </a:p>
          <a:p>
            <a:pPr algn="just"/>
            <a:r>
              <a:rPr lang="es-ES" sz="1900" dirty="0"/>
              <a:t>TEMA 9 TRAZABILIDAD E INFORMACIÓN AL CONSUMIDOR FINAL.</a:t>
            </a:r>
          </a:p>
          <a:p>
            <a:pPr algn="just"/>
            <a:r>
              <a:rPr lang="es-ES" sz="1900" dirty="0"/>
              <a:t>TEMA 10 LA RED NATURA 2000.</a:t>
            </a:r>
          </a:p>
          <a:p>
            <a:pPr algn="just"/>
            <a:r>
              <a:rPr lang="es-ES" sz="1900" dirty="0"/>
              <a:t>TEMA 11 </a:t>
            </a:r>
            <a:r>
              <a:rPr lang="es-ES" sz="1900" dirty="0" smtClean="0"/>
              <a:t>ECONOMÍA </a:t>
            </a:r>
            <a:r>
              <a:rPr lang="es-ES" sz="1900" dirty="0"/>
              <a:t>CIRCULAR Y ECONOMÍA AZUL.</a:t>
            </a:r>
          </a:p>
        </p:txBody>
      </p:sp>
      <p:sp>
        <p:nvSpPr>
          <p:cNvPr id="2" name="1 Título"/>
          <p:cNvSpPr>
            <a:spLocks noGrp="1"/>
          </p:cNvSpPr>
          <p:nvPr>
            <p:ph type="title"/>
          </p:nvPr>
        </p:nvSpPr>
        <p:spPr/>
        <p:txBody>
          <a:bodyPr/>
          <a:lstStyle/>
          <a:p>
            <a:r>
              <a:rPr lang="es-ES" dirty="0" smtClean="0"/>
              <a:t>Temario empleaverde</a:t>
            </a:r>
            <a:endParaRPr lang="es-ES" dirty="0"/>
          </a:p>
        </p:txBody>
      </p:sp>
      <p:pic>
        <p:nvPicPr>
          <p:cNvPr id="9" name="8 Imagen"/>
          <p:cNvPicPr>
            <a:picLocks noChangeAspect="1"/>
          </p:cNvPicPr>
          <p:nvPr/>
        </p:nvPicPr>
        <p:blipFill rotWithShape="1">
          <a:blip r:embed="rId3">
            <a:extLst>
              <a:ext uri="{28A0092B-C50C-407E-A947-70E740481C1C}">
                <a14:useLocalDpi xmlns:a14="http://schemas.microsoft.com/office/drawing/2010/main" val="0"/>
              </a:ext>
            </a:extLst>
          </a:blip>
          <a:srcRect t="35449" r="70039" b="4961"/>
          <a:stretch/>
        </p:blipFill>
        <p:spPr>
          <a:xfrm>
            <a:off x="6829369" y="0"/>
            <a:ext cx="2338195" cy="812254"/>
          </a:xfrm>
          <a:prstGeom prst="rect">
            <a:avLst/>
          </a:prstGeom>
        </p:spPr>
      </p:pic>
      <p:pic>
        <p:nvPicPr>
          <p:cNvPr id="10" name="9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511"/>
            <a:ext cx="1533944" cy="1296144"/>
          </a:xfrm>
          <a:prstGeom prst="rect">
            <a:avLst/>
          </a:prstGeom>
          <a:solidFill>
            <a:schemeClr val="bg1"/>
          </a:solidFill>
        </p:spPr>
      </p:pic>
    </p:spTree>
    <p:extLst>
      <p:ext uri="{BB962C8B-B14F-4D97-AF65-F5344CB8AC3E}">
        <p14:creationId xmlns:p14="http://schemas.microsoft.com/office/powerpoint/2010/main" val="16836489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633" b="24296"/>
          <a:stretch/>
        </p:blipFill>
        <p:spPr bwMode="auto">
          <a:xfrm>
            <a:off x="9425" y="1972031"/>
            <a:ext cx="9144000" cy="48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8 Imagen"/>
          <p:cNvPicPr>
            <a:picLocks noChangeAspect="1"/>
          </p:cNvPicPr>
          <p:nvPr/>
        </p:nvPicPr>
        <p:blipFill rotWithShape="1">
          <a:blip r:embed="rId4">
            <a:extLst>
              <a:ext uri="{28A0092B-C50C-407E-A947-70E740481C1C}">
                <a14:useLocalDpi xmlns:a14="http://schemas.microsoft.com/office/drawing/2010/main" val="0"/>
              </a:ext>
            </a:extLst>
          </a:blip>
          <a:srcRect t="35449" r="70039" b="4961"/>
          <a:stretch/>
        </p:blipFill>
        <p:spPr>
          <a:xfrm>
            <a:off x="6829369" y="0"/>
            <a:ext cx="2338195" cy="812254"/>
          </a:xfrm>
          <a:prstGeom prst="rect">
            <a:avLst/>
          </a:prstGeom>
        </p:spPr>
      </p:pic>
      <p:pic>
        <p:nvPicPr>
          <p:cNvPr id="10" name="9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4511"/>
            <a:ext cx="1533944" cy="1296144"/>
          </a:xfrm>
          <a:prstGeom prst="rect">
            <a:avLst/>
          </a:prstGeom>
          <a:solidFill>
            <a:schemeClr val="bg1"/>
          </a:solidFill>
        </p:spPr>
      </p:pic>
      <p:sp>
        <p:nvSpPr>
          <p:cNvPr id="2" name="1 Título"/>
          <p:cNvSpPr>
            <a:spLocks noGrp="1"/>
          </p:cNvSpPr>
          <p:nvPr>
            <p:ph type="title"/>
          </p:nvPr>
        </p:nvSpPr>
        <p:spPr>
          <a:xfrm>
            <a:off x="1259632" y="812254"/>
            <a:ext cx="7436592" cy="1089521"/>
          </a:xfrm>
        </p:spPr>
        <p:txBody>
          <a:bodyPr>
            <a:normAutofit fontScale="90000"/>
          </a:bodyPr>
          <a:lstStyle/>
          <a:p>
            <a:r>
              <a:rPr lang="es-ES" dirty="0"/>
              <a:t>ACCESO </a:t>
            </a:r>
            <a:r>
              <a:rPr lang="es-ES" dirty="0" smtClean="0"/>
              <a:t>A </a:t>
            </a:r>
            <a:r>
              <a:rPr lang="es-ES" dirty="0"/>
              <a:t>EJERCICIOS DE LA WEB</a:t>
            </a:r>
          </a:p>
        </p:txBody>
      </p:sp>
    </p:spTree>
    <p:extLst>
      <p:ext uri="{BB962C8B-B14F-4D97-AF65-F5344CB8AC3E}">
        <p14:creationId xmlns:p14="http://schemas.microsoft.com/office/powerpoint/2010/main" val="23260023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636" b="10801"/>
          <a:stretch/>
        </p:blipFill>
        <p:spPr bwMode="auto">
          <a:xfrm>
            <a:off x="-1" y="1969352"/>
            <a:ext cx="9120435" cy="48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8 Imagen"/>
          <p:cNvPicPr>
            <a:picLocks noChangeAspect="1"/>
          </p:cNvPicPr>
          <p:nvPr/>
        </p:nvPicPr>
        <p:blipFill rotWithShape="1">
          <a:blip r:embed="rId4">
            <a:extLst>
              <a:ext uri="{28A0092B-C50C-407E-A947-70E740481C1C}">
                <a14:useLocalDpi xmlns:a14="http://schemas.microsoft.com/office/drawing/2010/main" val="0"/>
              </a:ext>
            </a:extLst>
          </a:blip>
          <a:srcRect t="35449" r="70039" b="4961"/>
          <a:stretch/>
        </p:blipFill>
        <p:spPr>
          <a:xfrm>
            <a:off x="6829369" y="0"/>
            <a:ext cx="2338195" cy="812254"/>
          </a:xfrm>
          <a:prstGeom prst="rect">
            <a:avLst/>
          </a:prstGeom>
        </p:spPr>
      </p:pic>
      <p:pic>
        <p:nvPicPr>
          <p:cNvPr id="10" name="9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4511"/>
            <a:ext cx="1533944" cy="1296144"/>
          </a:xfrm>
          <a:prstGeom prst="rect">
            <a:avLst/>
          </a:prstGeom>
          <a:solidFill>
            <a:schemeClr val="bg1"/>
          </a:solidFill>
        </p:spPr>
      </p:pic>
      <p:sp>
        <p:nvSpPr>
          <p:cNvPr id="11" name="1 Título"/>
          <p:cNvSpPr>
            <a:spLocks noGrp="1"/>
          </p:cNvSpPr>
          <p:nvPr>
            <p:ph type="title"/>
          </p:nvPr>
        </p:nvSpPr>
        <p:spPr>
          <a:xfrm>
            <a:off x="1259632" y="812254"/>
            <a:ext cx="7436592" cy="1089521"/>
          </a:xfrm>
        </p:spPr>
        <p:txBody>
          <a:bodyPr>
            <a:normAutofit fontScale="90000"/>
          </a:bodyPr>
          <a:lstStyle/>
          <a:p>
            <a:r>
              <a:rPr lang="es-ES" dirty="0"/>
              <a:t>ACCESO </a:t>
            </a:r>
            <a:r>
              <a:rPr lang="es-ES" dirty="0" smtClean="0"/>
              <a:t>A </a:t>
            </a:r>
            <a:r>
              <a:rPr lang="es-ES" dirty="0"/>
              <a:t>EJERCICIOS DE LA WEB</a:t>
            </a:r>
          </a:p>
        </p:txBody>
      </p:sp>
    </p:spTree>
    <p:extLst>
      <p:ext uri="{BB962C8B-B14F-4D97-AF65-F5344CB8AC3E}">
        <p14:creationId xmlns:p14="http://schemas.microsoft.com/office/powerpoint/2010/main" val="4936956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lalvarez.ADEPESCA\Pictures\Imagination is the first productivity.p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0266"/>
          <a:stretch/>
        </p:blipFill>
        <p:spPr bwMode="auto">
          <a:xfrm>
            <a:off x="23564" y="812253"/>
            <a:ext cx="9144000" cy="4040535"/>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611560" y="4941168"/>
            <a:ext cx="8064896" cy="1384995"/>
          </a:xfrm>
          <a:prstGeom prst="rect">
            <a:avLst/>
          </a:prstGeom>
          <a:noFill/>
        </p:spPr>
        <p:txBody>
          <a:bodyPr wrap="square" rtlCol="0">
            <a:spAutoFit/>
          </a:bodyPr>
          <a:lstStyle/>
          <a:p>
            <a:r>
              <a:rPr lang="es-ES" sz="2800" dirty="0">
                <a:solidFill>
                  <a:schemeClr val="tx2">
                    <a:lumMod val="50000"/>
                  </a:schemeClr>
                </a:solidFill>
              </a:rPr>
              <a:t>T</a:t>
            </a:r>
            <a:r>
              <a:rPr lang="es-ES" sz="2800" dirty="0" smtClean="0">
                <a:solidFill>
                  <a:schemeClr val="tx2">
                    <a:lumMod val="50000"/>
                  </a:schemeClr>
                </a:solidFill>
              </a:rPr>
              <a:t>iene </a:t>
            </a:r>
            <a:r>
              <a:rPr lang="es-ES" sz="2800" dirty="0">
                <a:solidFill>
                  <a:schemeClr val="tx2">
                    <a:lumMod val="50000"/>
                  </a:schemeClr>
                </a:solidFill>
              </a:rPr>
              <a:t>que estar deliciosa, tiene que ser bella, tiene que ser creativa y tiene que contar una </a:t>
            </a:r>
            <a:r>
              <a:rPr lang="es-ES" sz="2800" dirty="0" smtClean="0">
                <a:solidFill>
                  <a:schemeClr val="tx2">
                    <a:lumMod val="50000"/>
                  </a:schemeClr>
                </a:solidFill>
              </a:rPr>
              <a:t>historia…y tiene que ser digital y sostenible.</a:t>
            </a:r>
            <a:endParaRPr lang="es-ES" sz="2800" dirty="0">
              <a:solidFill>
                <a:schemeClr val="tx2">
                  <a:lumMod val="50000"/>
                </a:schemeClr>
              </a:solidFill>
            </a:endParaRPr>
          </a:p>
        </p:txBody>
      </p:sp>
      <p:pic>
        <p:nvPicPr>
          <p:cNvPr id="10" name="9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511"/>
            <a:ext cx="1533944" cy="1296144"/>
          </a:xfrm>
          <a:prstGeom prst="rect">
            <a:avLst/>
          </a:prstGeom>
          <a:solidFill>
            <a:schemeClr val="bg1"/>
          </a:solidFill>
        </p:spPr>
      </p:pic>
      <p:pic>
        <p:nvPicPr>
          <p:cNvPr id="9" name="8 Imagen"/>
          <p:cNvPicPr>
            <a:picLocks noChangeAspect="1"/>
          </p:cNvPicPr>
          <p:nvPr/>
        </p:nvPicPr>
        <p:blipFill rotWithShape="1">
          <a:blip r:embed="rId5">
            <a:extLst>
              <a:ext uri="{28A0092B-C50C-407E-A947-70E740481C1C}">
                <a14:useLocalDpi xmlns:a14="http://schemas.microsoft.com/office/drawing/2010/main" val="0"/>
              </a:ext>
            </a:extLst>
          </a:blip>
          <a:srcRect t="35449" r="70039" b="4961"/>
          <a:stretch/>
        </p:blipFill>
        <p:spPr>
          <a:xfrm>
            <a:off x="6829369" y="0"/>
            <a:ext cx="2338195" cy="812254"/>
          </a:xfrm>
          <a:prstGeom prst="rect">
            <a:avLst/>
          </a:prstGeom>
        </p:spPr>
      </p:pic>
    </p:spTree>
    <p:extLst>
      <p:ext uri="{BB962C8B-B14F-4D97-AF65-F5344CB8AC3E}">
        <p14:creationId xmlns:p14="http://schemas.microsoft.com/office/powerpoint/2010/main" val="314885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32" presetClass="emph" presetSubtype="0" fill="hold" grpId="0"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3568" y="404664"/>
            <a:ext cx="7772400" cy="864096"/>
          </a:xfrm>
        </p:spPr>
        <p:txBody>
          <a:bodyPr/>
          <a:lstStyle/>
          <a:p>
            <a:r>
              <a:rPr lang="es-ES" dirty="0"/>
              <a:t>¡</a:t>
            </a:r>
            <a:r>
              <a:rPr lang="es-ES" dirty="0" smtClean="0"/>
              <a:t>Muchas gracias!</a:t>
            </a:r>
            <a:endParaRPr lang="es-ES" dirty="0"/>
          </a:p>
        </p:txBody>
      </p:sp>
      <p:sp>
        <p:nvSpPr>
          <p:cNvPr id="3" name="2 Subtítulo"/>
          <p:cNvSpPr>
            <a:spLocks noGrp="1"/>
          </p:cNvSpPr>
          <p:nvPr>
            <p:ph type="subTitle" idx="1"/>
          </p:nvPr>
        </p:nvSpPr>
        <p:spPr>
          <a:xfrm>
            <a:off x="323528" y="1700808"/>
            <a:ext cx="4320480" cy="1367098"/>
          </a:xfrm>
        </p:spPr>
        <p:txBody>
          <a:bodyPr>
            <a:normAutofit fontScale="92500"/>
          </a:bodyPr>
          <a:lstStyle/>
          <a:p>
            <a:r>
              <a:rPr lang="es-ES" sz="2400" b="1" dirty="0"/>
              <a:t>María Luisa Álvarez Blanco </a:t>
            </a:r>
          </a:p>
          <a:p>
            <a:r>
              <a:rPr lang="es-ES" sz="2400" b="1" dirty="0"/>
              <a:t>Directora Gerente de FEDEPESCA  luisaalvarez@fedepesca.org</a:t>
            </a:r>
          </a:p>
          <a:p>
            <a:endParaRPr lang="es-ES" dirty="0"/>
          </a:p>
        </p:txBody>
      </p:sp>
      <p:sp>
        <p:nvSpPr>
          <p:cNvPr id="6" name="object 4"/>
          <p:cNvSpPr/>
          <p:nvPr/>
        </p:nvSpPr>
        <p:spPr>
          <a:xfrm>
            <a:off x="5426836" y="1556792"/>
            <a:ext cx="784225" cy="871537"/>
          </a:xfrm>
          <a:prstGeom prst="rect">
            <a:avLst/>
          </a:prstGeom>
          <a:blipFill>
            <a:blip r:embed="rId3" cstate="print"/>
            <a:stretch>
              <a:fillRect/>
            </a:stretch>
          </a:blipFill>
        </p:spPr>
        <p:txBody>
          <a:bodyPr wrap="square" lIns="0" tIns="0" rIns="0" bIns="0" rtlCol="0"/>
          <a:lstStyle/>
          <a:p>
            <a:endParaRPr/>
          </a:p>
        </p:txBody>
      </p:sp>
      <p:sp>
        <p:nvSpPr>
          <p:cNvPr id="7" name="object 6"/>
          <p:cNvSpPr/>
          <p:nvPr/>
        </p:nvSpPr>
        <p:spPr>
          <a:xfrm>
            <a:off x="5426835" y="2646298"/>
            <a:ext cx="784225" cy="990600"/>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5426836" y="3861048"/>
            <a:ext cx="774700" cy="782637"/>
          </a:xfrm>
          <a:prstGeom prst="rect">
            <a:avLst/>
          </a:prstGeom>
          <a:blipFill>
            <a:blip r:embed="rId5" cstate="print"/>
            <a:stretch>
              <a:fillRect/>
            </a:stretch>
          </a:blipFill>
        </p:spPr>
        <p:txBody>
          <a:bodyPr wrap="square" lIns="0" tIns="0" rIns="0" bIns="0" rtlCol="0"/>
          <a:lstStyle/>
          <a:p>
            <a:endParaRPr/>
          </a:p>
        </p:txBody>
      </p:sp>
      <p:sp>
        <p:nvSpPr>
          <p:cNvPr id="9" name="2 Subtítulo"/>
          <p:cNvSpPr txBox="1">
            <a:spLocks/>
          </p:cNvSpPr>
          <p:nvPr/>
        </p:nvSpPr>
        <p:spPr>
          <a:xfrm>
            <a:off x="6336784" y="1702668"/>
            <a:ext cx="2124824" cy="502196"/>
          </a:xfrm>
          <a:prstGeom prst="rect">
            <a:avLst/>
          </a:prstGeom>
        </p:spPr>
        <p:txBody>
          <a:bodyPr vert="horz" lIns="91440" tIns="45720" rIns="91440" bIns="45720" rtlCol="0">
            <a:normAutofit fontScale="92500"/>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algn="just"/>
            <a:r>
              <a:rPr lang="es-ES" sz="2400" b="1" dirty="0"/>
              <a:t>COMEPESCADO</a:t>
            </a:r>
          </a:p>
          <a:p>
            <a:endParaRPr lang="es-ES" sz="2400" b="1" dirty="0" smtClean="0"/>
          </a:p>
          <a:p>
            <a:endParaRPr lang="es-ES" dirty="0"/>
          </a:p>
        </p:txBody>
      </p:sp>
      <p:sp>
        <p:nvSpPr>
          <p:cNvPr id="10" name="2 Subtítulo"/>
          <p:cNvSpPr txBox="1">
            <a:spLocks/>
          </p:cNvSpPr>
          <p:nvPr/>
        </p:nvSpPr>
        <p:spPr>
          <a:xfrm>
            <a:off x="6265364" y="2960736"/>
            <a:ext cx="2555108" cy="361724"/>
          </a:xfrm>
          <a:prstGeom prst="rect">
            <a:avLst/>
          </a:prstGeom>
        </p:spPr>
        <p:txBody>
          <a:bodyPr vert="horz" lIns="91440" tIns="45720" rIns="91440" bIns="45720" rtlCol="0">
            <a:no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algn="just"/>
            <a:r>
              <a:rPr lang="es-ES" sz="2200" b="1" dirty="0" smtClean="0"/>
              <a:t>@COME_PESCADO</a:t>
            </a:r>
            <a:endParaRPr lang="es-ES" sz="2200" b="1" dirty="0"/>
          </a:p>
          <a:p>
            <a:endParaRPr lang="es-ES" sz="2200" dirty="0"/>
          </a:p>
        </p:txBody>
      </p:sp>
      <p:sp>
        <p:nvSpPr>
          <p:cNvPr id="11" name="2 Subtítulo"/>
          <p:cNvSpPr txBox="1">
            <a:spLocks/>
          </p:cNvSpPr>
          <p:nvPr/>
        </p:nvSpPr>
        <p:spPr>
          <a:xfrm>
            <a:off x="6267604" y="4002497"/>
            <a:ext cx="2664296" cy="499737"/>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marL="12700" algn="just">
              <a:lnSpc>
                <a:spcPct val="100000"/>
              </a:lnSpc>
              <a:spcBef>
                <a:spcPts val="100"/>
              </a:spcBef>
            </a:pPr>
            <a:r>
              <a:rPr lang="es-ES" sz="2400" spc="-10" dirty="0" smtClean="0">
                <a:latin typeface="Calibri"/>
                <a:cs typeface="Calibri"/>
              </a:rPr>
              <a:t>COME_PESCADO</a:t>
            </a:r>
            <a:endParaRPr lang="es-ES" sz="2400" dirty="0">
              <a:latin typeface="Calibri"/>
              <a:cs typeface="Calibri"/>
            </a:endParaRPr>
          </a:p>
          <a:p>
            <a:endParaRPr lang="es-ES" dirty="0"/>
          </a:p>
        </p:txBody>
      </p:sp>
      <p:sp>
        <p:nvSpPr>
          <p:cNvPr id="12" name="object 3"/>
          <p:cNvSpPr/>
          <p:nvPr/>
        </p:nvSpPr>
        <p:spPr>
          <a:xfrm>
            <a:off x="1325761" y="3322460"/>
            <a:ext cx="1806079" cy="1298689"/>
          </a:xfrm>
          <a:prstGeom prst="rect">
            <a:avLst/>
          </a:prstGeom>
          <a:blipFill>
            <a:blip r:embed="rId6" cstate="print"/>
            <a:stretch>
              <a:fillRect/>
            </a:stretch>
          </a:blipFill>
        </p:spPr>
        <p:txBody>
          <a:bodyPr wrap="square" lIns="0" tIns="0" rIns="0" bIns="0" rtlCol="0"/>
          <a:lstStyle/>
          <a:p>
            <a:endParaRPr/>
          </a:p>
        </p:txBody>
      </p:sp>
      <p:pic>
        <p:nvPicPr>
          <p:cNvPr id="13" name="12 Imagen"/>
          <p:cNvPicPr>
            <a:picLocks noChangeAspect="1"/>
          </p:cNvPicPr>
          <p:nvPr/>
        </p:nvPicPr>
        <p:blipFill rotWithShape="1">
          <a:blip r:embed="rId7">
            <a:extLst>
              <a:ext uri="{28A0092B-C50C-407E-A947-70E740481C1C}">
                <a14:useLocalDpi xmlns:a14="http://schemas.microsoft.com/office/drawing/2010/main" val="0"/>
              </a:ext>
            </a:extLst>
          </a:blip>
          <a:srcRect t="35449" r="70039" b="4961"/>
          <a:stretch/>
        </p:blipFill>
        <p:spPr>
          <a:xfrm>
            <a:off x="5220072" y="5517232"/>
            <a:ext cx="2694713" cy="936104"/>
          </a:xfrm>
          <a:prstGeom prst="rect">
            <a:avLst/>
          </a:prstGeom>
        </p:spPr>
      </p:pic>
      <p:pic>
        <p:nvPicPr>
          <p:cNvPr id="14" name="13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47664" y="5418972"/>
            <a:ext cx="1224136" cy="1034364"/>
          </a:xfrm>
          <a:prstGeom prst="rect">
            <a:avLst/>
          </a:prstGeom>
          <a:solidFill>
            <a:schemeClr val="accent1">
              <a:lumMod val="40000"/>
              <a:lumOff val="60000"/>
              <a:alpha val="0"/>
            </a:schemeClr>
          </a:solidFill>
        </p:spPr>
      </p:pic>
    </p:spTree>
    <p:extLst>
      <p:ext uri="{BB962C8B-B14F-4D97-AF65-F5344CB8AC3E}">
        <p14:creationId xmlns:p14="http://schemas.microsoft.com/office/powerpoint/2010/main" val="41203652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2636912"/>
            <a:ext cx="8568952" cy="3993893"/>
          </a:xfrm>
        </p:spPr>
        <p:txBody>
          <a:bodyPr>
            <a:normAutofit fontScale="92500"/>
          </a:bodyPr>
          <a:lstStyle/>
          <a:p>
            <a:pPr marL="0" indent="0" algn="ctr">
              <a:buNone/>
            </a:pPr>
            <a:r>
              <a:rPr lang="es-ES" sz="3400" b="1" dirty="0" smtClean="0"/>
              <a:t>LA DIGITALIZACIÓN NO CONVENCE</a:t>
            </a:r>
            <a:endParaRPr lang="es-ES" dirty="0"/>
          </a:p>
          <a:p>
            <a:pPr algn="just"/>
            <a:r>
              <a:rPr lang="es-ES" sz="3100" dirty="0" smtClean="0"/>
              <a:t>20</a:t>
            </a:r>
            <a:r>
              <a:rPr lang="es-ES" sz="3100" dirty="0"/>
              <a:t>% de las Grandes Empresas y </a:t>
            </a:r>
            <a:r>
              <a:rPr lang="es-ES" sz="3100" dirty="0" smtClean="0"/>
              <a:t>26</a:t>
            </a:r>
            <a:r>
              <a:rPr lang="es-ES" sz="3100" dirty="0"/>
              <a:t>% </a:t>
            </a:r>
            <a:r>
              <a:rPr lang="es-ES" sz="3100" dirty="0" smtClean="0"/>
              <a:t>Pymes </a:t>
            </a:r>
            <a:r>
              <a:rPr lang="es-ES" sz="3100" dirty="0"/>
              <a:t>afirma no estar valorando la </a:t>
            </a:r>
            <a:r>
              <a:rPr lang="es-ES" sz="3100" dirty="0" smtClean="0"/>
              <a:t>transformación.</a:t>
            </a:r>
          </a:p>
          <a:p>
            <a:pPr algn="just"/>
            <a:r>
              <a:rPr lang="es-ES" sz="3100" dirty="0" smtClean="0"/>
              <a:t>Profesionales </a:t>
            </a:r>
            <a:r>
              <a:rPr lang="es-ES" sz="3100" dirty="0"/>
              <a:t>y Pequeñas Empresas, </a:t>
            </a:r>
            <a:r>
              <a:rPr lang="es-ES" sz="3100" dirty="0" smtClean="0"/>
              <a:t>un </a:t>
            </a:r>
            <a:r>
              <a:rPr lang="es-ES" sz="3100" dirty="0"/>
              <a:t>44% </a:t>
            </a:r>
            <a:r>
              <a:rPr lang="es-ES" sz="3100" dirty="0" smtClean="0"/>
              <a:t>no </a:t>
            </a:r>
            <a:r>
              <a:rPr lang="es-ES" sz="3100" dirty="0"/>
              <a:t>valora arrancar un plan de digitalización</a:t>
            </a:r>
            <a:r>
              <a:rPr lang="es-ES" sz="3100" dirty="0" smtClean="0"/>
              <a:t>. A estas sólo les preocupa en un 2%, a las grandes en un 12%.</a:t>
            </a:r>
          </a:p>
          <a:p>
            <a:pPr algn="just"/>
            <a:r>
              <a:rPr lang="es-ES" sz="3100" dirty="0"/>
              <a:t> </a:t>
            </a:r>
            <a:r>
              <a:rPr lang="es-ES" sz="3100" dirty="0" smtClean="0"/>
              <a:t>La administración pública, en un 17%.</a:t>
            </a:r>
          </a:p>
          <a:p>
            <a:pPr marL="0" indent="0" algn="just">
              <a:buNone/>
            </a:pPr>
            <a:r>
              <a:rPr lang="es-ES" dirty="0" smtClean="0"/>
              <a:t>		Fuente </a:t>
            </a:r>
            <a:r>
              <a:rPr lang="es-ES" dirty="0"/>
              <a:t>Observatorio Vodafone de la empresa 2018</a:t>
            </a:r>
          </a:p>
          <a:p>
            <a:pPr algn="just"/>
            <a:endParaRPr lang="es-ES" sz="3300" dirty="0" smtClean="0"/>
          </a:p>
        </p:txBody>
      </p:sp>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688" y="548680"/>
            <a:ext cx="4968552" cy="1656184"/>
          </a:xfrm>
          <a:prstGeom prst="rect">
            <a:avLst/>
          </a:prstGeom>
        </p:spPr>
      </p:pic>
      <p:pic>
        <p:nvPicPr>
          <p:cNvPr id="10" name="9 Imagen"/>
          <p:cNvPicPr>
            <a:picLocks noChangeAspect="1"/>
          </p:cNvPicPr>
          <p:nvPr/>
        </p:nvPicPr>
        <p:blipFill rotWithShape="1">
          <a:blip r:embed="rId4">
            <a:extLst>
              <a:ext uri="{28A0092B-C50C-407E-A947-70E740481C1C}">
                <a14:useLocalDpi xmlns:a14="http://schemas.microsoft.com/office/drawing/2010/main" val="0"/>
              </a:ext>
            </a:extLst>
          </a:blip>
          <a:srcRect t="35449" r="70039" b="4961"/>
          <a:stretch/>
        </p:blipFill>
        <p:spPr>
          <a:xfrm>
            <a:off x="6829369" y="0"/>
            <a:ext cx="2338195" cy="812254"/>
          </a:xfrm>
          <a:prstGeom prst="rect">
            <a:avLst/>
          </a:prstGeom>
        </p:spPr>
      </p:pic>
      <p:pic>
        <p:nvPicPr>
          <p:cNvPr id="11" name="10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4511"/>
            <a:ext cx="1533944" cy="1296144"/>
          </a:xfrm>
          <a:prstGeom prst="rect">
            <a:avLst/>
          </a:prstGeom>
          <a:solidFill>
            <a:schemeClr val="bg1"/>
          </a:solidFill>
        </p:spPr>
      </p:pic>
    </p:spTree>
    <p:extLst>
      <p:ext uri="{BB962C8B-B14F-4D97-AF65-F5344CB8AC3E}">
        <p14:creationId xmlns:p14="http://schemas.microsoft.com/office/powerpoint/2010/main" val="1854160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9512" y="1916832"/>
            <a:ext cx="7408333" cy="3234672"/>
          </a:xfrm>
        </p:spPr>
        <p:txBody>
          <a:bodyPr>
            <a:normAutofit lnSpcReduction="10000"/>
          </a:bodyPr>
          <a:lstStyle/>
          <a:p>
            <a:pPr algn="just"/>
            <a:r>
              <a:rPr lang="es-ES" b="1" dirty="0" smtClean="0"/>
              <a:t>Incrementar </a:t>
            </a:r>
            <a:r>
              <a:rPr lang="es-ES" b="1" dirty="0"/>
              <a:t>el uso de soluciones digitales para gestión </a:t>
            </a:r>
            <a:r>
              <a:rPr lang="es-ES" b="1" dirty="0" smtClean="0"/>
              <a:t>de pymes.</a:t>
            </a:r>
            <a:endParaRPr lang="es-ES" b="1" dirty="0"/>
          </a:p>
          <a:p>
            <a:pPr algn="just"/>
            <a:r>
              <a:rPr lang="es-ES" b="1" dirty="0"/>
              <a:t>Fomentar la educación </a:t>
            </a:r>
            <a:r>
              <a:rPr lang="es-ES" b="1" dirty="0" smtClean="0"/>
              <a:t>digital.</a:t>
            </a:r>
            <a:endParaRPr lang="es-ES" b="1" dirty="0"/>
          </a:p>
          <a:p>
            <a:pPr algn="just"/>
            <a:r>
              <a:rPr lang="es-ES" b="1" dirty="0"/>
              <a:t>Impulsar proyectos colectivos y pilotos que nos ayuden </a:t>
            </a:r>
            <a:r>
              <a:rPr lang="es-ES" b="1" dirty="0" smtClean="0"/>
              <a:t>a digitalizarnos.</a:t>
            </a:r>
            <a:endParaRPr lang="es-ES" b="1" dirty="0"/>
          </a:p>
          <a:p>
            <a:pPr algn="just"/>
            <a:r>
              <a:rPr lang="es-ES" b="1" dirty="0"/>
              <a:t>Asesoramiento y </a:t>
            </a:r>
            <a:r>
              <a:rPr lang="es-ES" b="1" dirty="0" smtClean="0"/>
              <a:t>formación.</a:t>
            </a:r>
          </a:p>
          <a:p>
            <a:pPr algn="just"/>
            <a:endParaRPr lang="es-ES" sz="2000" b="1" dirty="0"/>
          </a:p>
          <a:p>
            <a:pPr algn="just"/>
            <a:endParaRPr lang="es-ES" sz="2000" b="1" dirty="0" smtClean="0"/>
          </a:p>
          <a:p>
            <a:pPr marL="0" indent="0" algn="just">
              <a:buNone/>
            </a:pPr>
            <a:r>
              <a:rPr lang="es-ES" sz="1600" b="1" dirty="0" smtClean="0"/>
              <a:t>FUENTE: PLAN DIGITALIZACIÓN 2025, CEOE</a:t>
            </a:r>
            <a:endParaRPr lang="es-ES" sz="1600" dirty="0"/>
          </a:p>
        </p:txBody>
      </p:sp>
      <p:sp>
        <p:nvSpPr>
          <p:cNvPr id="2" name="1 Título"/>
          <p:cNvSpPr>
            <a:spLocks noGrp="1"/>
          </p:cNvSpPr>
          <p:nvPr>
            <p:ph type="title"/>
          </p:nvPr>
        </p:nvSpPr>
        <p:spPr>
          <a:xfrm>
            <a:off x="323528" y="548680"/>
            <a:ext cx="8229600" cy="864096"/>
          </a:xfrm>
        </p:spPr>
        <p:txBody>
          <a:bodyPr>
            <a:normAutofit/>
          </a:bodyPr>
          <a:lstStyle/>
          <a:p>
            <a:r>
              <a:rPr lang="es-ES" sz="3600" b="1" dirty="0" smtClean="0"/>
              <a:t>Plan digitalización 2025</a:t>
            </a:r>
            <a:endParaRPr lang="es-E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6709" y="3645025"/>
            <a:ext cx="4788024" cy="3156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8 Imagen"/>
          <p:cNvPicPr>
            <a:picLocks noChangeAspect="1"/>
          </p:cNvPicPr>
          <p:nvPr/>
        </p:nvPicPr>
        <p:blipFill rotWithShape="1">
          <a:blip r:embed="rId4">
            <a:extLst>
              <a:ext uri="{28A0092B-C50C-407E-A947-70E740481C1C}">
                <a14:useLocalDpi xmlns:a14="http://schemas.microsoft.com/office/drawing/2010/main" val="0"/>
              </a:ext>
            </a:extLst>
          </a:blip>
          <a:srcRect t="35449" r="70039" b="4961"/>
          <a:stretch/>
        </p:blipFill>
        <p:spPr>
          <a:xfrm>
            <a:off x="6829369" y="0"/>
            <a:ext cx="2338195" cy="812254"/>
          </a:xfrm>
          <a:prstGeom prst="rect">
            <a:avLst/>
          </a:prstGeom>
        </p:spPr>
      </p:pic>
      <p:pic>
        <p:nvPicPr>
          <p:cNvPr id="10" name="9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4511"/>
            <a:ext cx="1533944" cy="1296144"/>
          </a:xfrm>
          <a:prstGeom prst="rect">
            <a:avLst/>
          </a:prstGeom>
          <a:solidFill>
            <a:schemeClr val="bg1"/>
          </a:solidFill>
        </p:spPr>
      </p:pic>
    </p:spTree>
    <p:extLst>
      <p:ext uri="{BB962C8B-B14F-4D97-AF65-F5344CB8AC3E}">
        <p14:creationId xmlns:p14="http://schemas.microsoft.com/office/powerpoint/2010/main" val="42831965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Flecha derecha"/>
          <p:cNvSpPr/>
          <p:nvPr/>
        </p:nvSpPr>
        <p:spPr>
          <a:xfrm>
            <a:off x="1763688" y="5949280"/>
            <a:ext cx="5616624" cy="1008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Palancas: Educación,  Innovación, Emprendimiento</a:t>
            </a:r>
            <a:endParaRPr lang="es-ES" dirty="0"/>
          </a:p>
        </p:txBody>
      </p:sp>
      <p:pic>
        <p:nvPicPr>
          <p:cNvPr id="7" name="6 Imagen"/>
          <p:cNvPicPr>
            <a:picLocks noChangeAspect="1"/>
          </p:cNvPicPr>
          <p:nvPr/>
        </p:nvPicPr>
        <p:blipFill rotWithShape="1">
          <a:blip r:embed="rId3">
            <a:extLst>
              <a:ext uri="{28A0092B-C50C-407E-A947-70E740481C1C}">
                <a14:useLocalDpi xmlns:a14="http://schemas.microsoft.com/office/drawing/2010/main" val="0"/>
              </a:ext>
            </a:extLst>
          </a:blip>
          <a:srcRect t="35449" r="70039" b="4961"/>
          <a:stretch/>
        </p:blipFill>
        <p:spPr>
          <a:xfrm>
            <a:off x="6829369" y="0"/>
            <a:ext cx="2338195" cy="812254"/>
          </a:xfrm>
          <a:prstGeom prst="rect">
            <a:avLst/>
          </a:prstGeom>
        </p:spPr>
      </p:pic>
      <p:pic>
        <p:nvPicPr>
          <p:cNvPr id="8" name="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511"/>
            <a:ext cx="1533944" cy="1296144"/>
          </a:xfrm>
          <a:prstGeom prst="rect">
            <a:avLst/>
          </a:prstGeom>
          <a:solidFill>
            <a:schemeClr val="bg1"/>
          </a:solidFill>
        </p:spPr>
      </p:pic>
      <p:graphicFrame>
        <p:nvGraphicFramePr>
          <p:cNvPr id="10" name="9 Tabla"/>
          <p:cNvGraphicFramePr>
            <a:graphicFrameLocks noGrp="1"/>
          </p:cNvGraphicFramePr>
          <p:nvPr>
            <p:extLst>
              <p:ext uri="{D42A27DB-BD31-4B8C-83A1-F6EECF244321}">
                <p14:modId xmlns:p14="http://schemas.microsoft.com/office/powerpoint/2010/main" val="344228884"/>
              </p:ext>
            </p:extLst>
          </p:nvPr>
        </p:nvGraphicFramePr>
        <p:xfrm>
          <a:off x="1533944" y="1268761"/>
          <a:ext cx="5990384" cy="4761613"/>
        </p:xfrm>
        <a:graphic>
          <a:graphicData uri="http://schemas.openxmlformats.org/drawingml/2006/table">
            <a:tbl>
              <a:tblPr firstRow="1" bandRow="1">
                <a:tableStyleId>{5C22544A-7EE6-4342-B048-85BDC9FD1C3A}</a:tableStyleId>
              </a:tblPr>
              <a:tblGrid>
                <a:gridCol w="2995192"/>
                <a:gridCol w="2995192"/>
              </a:tblGrid>
              <a:tr h="509653">
                <a:tc>
                  <a:txBody>
                    <a:bodyPr/>
                    <a:lstStyle/>
                    <a:p>
                      <a:pPr algn="ctr"/>
                      <a:r>
                        <a:rPr lang="es-ES" dirty="0" smtClean="0"/>
                        <a:t>Facilitadores digitales</a:t>
                      </a:r>
                      <a:endParaRPr lang="es-ES" dirty="0"/>
                    </a:p>
                  </a:txBody>
                  <a:tcPr/>
                </a:tc>
                <a:tc>
                  <a:txBody>
                    <a:bodyPr/>
                    <a:lstStyle/>
                    <a:p>
                      <a:pPr algn="ctr"/>
                      <a:r>
                        <a:rPr lang="es-ES" dirty="0" smtClean="0"/>
                        <a:t>Inhibidores</a:t>
                      </a:r>
                      <a:r>
                        <a:rPr lang="es-ES" baseline="0" dirty="0" smtClean="0"/>
                        <a:t> digitales</a:t>
                      </a:r>
                      <a:endParaRPr lang="es-ES" dirty="0"/>
                    </a:p>
                  </a:txBody>
                  <a:tcPr/>
                </a:tc>
              </a:tr>
              <a:tr h="4098858">
                <a:tc>
                  <a:txBody>
                    <a:bodyPr/>
                    <a:lstStyle/>
                    <a:p>
                      <a:pPr marL="285750" indent="-285750">
                        <a:buClr>
                          <a:schemeClr val="bg2">
                            <a:lumMod val="75000"/>
                          </a:schemeClr>
                        </a:buClr>
                        <a:buFont typeface="Arial" panose="020B0604020202020204" pitchFamily="34" charset="0"/>
                        <a:buChar char="֍"/>
                      </a:pPr>
                      <a:r>
                        <a:rPr lang="es-ES" sz="2100" b="1" baseline="0" dirty="0" smtClean="0"/>
                        <a:t>Redes de banda ancha</a:t>
                      </a:r>
                    </a:p>
                    <a:p>
                      <a:pPr marL="285750" indent="-285750">
                        <a:buClr>
                          <a:schemeClr val="bg2">
                            <a:lumMod val="75000"/>
                          </a:schemeClr>
                        </a:buClr>
                        <a:buFont typeface="Arial" panose="020B0604020202020204" pitchFamily="34" charset="0"/>
                        <a:buChar char="֍"/>
                      </a:pPr>
                      <a:r>
                        <a:rPr lang="es-ES" sz="2100" b="1" baseline="0" dirty="0" smtClean="0"/>
                        <a:t>Cloud computing</a:t>
                      </a:r>
                    </a:p>
                    <a:p>
                      <a:pPr marL="285750" indent="-285750">
                        <a:buClr>
                          <a:schemeClr val="bg2">
                            <a:lumMod val="75000"/>
                          </a:schemeClr>
                        </a:buClr>
                        <a:buFont typeface="Arial" panose="020B0604020202020204" pitchFamily="34" charset="0"/>
                        <a:buChar char="֍"/>
                      </a:pPr>
                      <a:r>
                        <a:rPr lang="es-ES" sz="2100" b="1" baseline="0" dirty="0" smtClean="0"/>
                        <a:t>Internet de las cosas</a:t>
                      </a:r>
                    </a:p>
                    <a:p>
                      <a:pPr marL="285750" indent="-285750">
                        <a:buClr>
                          <a:schemeClr val="bg2">
                            <a:lumMod val="75000"/>
                          </a:schemeClr>
                        </a:buClr>
                        <a:buFont typeface="Arial" panose="020B0604020202020204" pitchFamily="34" charset="0"/>
                        <a:buChar char="֍"/>
                      </a:pPr>
                      <a:r>
                        <a:rPr lang="es-ES" sz="2100" b="1" baseline="0" dirty="0" smtClean="0"/>
                        <a:t>Big data</a:t>
                      </a:r>
                    </a:p>
                    <a:p>
                      <a:pPr marL="285750" indent="-285750">
                        <a:buClr>
                          <a:schemeClr val="bg2">
                            <a:lumMod val="75000"/>
                          </a:schemeClr>
                        </a:buClr>
                        <a:buFont typeface="Arial" panose="020B0604020202020204" pitchFamily="34" charset="0"/>
                        <a:buChar char="֍"/>
                      </a:pPr>
                      <a:r>
                        <a:rPr lang="es-ES" sz="2100" b="1" baseline="0" dirty="0" smtClean="0"/>
                        <a:t>Robots</a:t>
                      </a:r>
                    </a:p>
                    <a:p>
                      <a:pPr marL="285750" indent="-285750">
                        <a:buClr>
                          <a:schemeClr val="bg2">
                            <a:lumMod val="75000"/>
                          </a:schemeClr>
                        </a:buClr>
                        <a:buFont typeface="Arial" panose="020B0604020202020204" pitchFamily="34" charset="0"/>
                        <a:buChar char="֍"/>
                      </a:pPr>
                      <a:r>
                        <a:rPr lang="es-ES" sz="2100" b="1" baseline="0" dirty="0" smtClean="0"/>
                        <a:t>Drones</a:t>
                      </a:r>
                    </a:p>
                    <a:p>
                      <a:pPr marL="285750" indent="-285750">
                        <a:buClr>
                          <a:schemeClr val="bg2">
                            <a:lumMod val="75000"/>
                          </a:schemeClr>
                        </a:buClr>
                        <a:buFont typeface="Arial" panose="020B0604020202020204" pitchFamily="34" charset="0"/>
                        <a:buChar char="֍"/>
                      </a:pPr>
                      <a:r>
                        <a:rPr lang="es-ES" sz="2100" b="1" baseline="0" dirty="0" smtClean="0"/>
                        <a:t>Impresoras 3D</a:t>
                      </a:r>
                    </a:p>
                    <a:p>
                      <a:pPr marL="285750" indent="-285750">
                        <a:buClr>
                          <a:schemeClr val="bg2">
                            <a:lumMod val="75000"/>
                          </a:schemeClr>
                        </a:buClr>
                        <a:buFont typeface="Arial" panose="020B0604020202020204" pitchFamily="34" charset="0"/>
                        <a:buChar char="֍"/>
                      </a:pPr>
                      <a:r>
                        <a:rPr lang="es-ES" sz="2100" b="1" baseline="0" dirty="0" smtClean="0"/>
                        <a:t>Inteligencia artificial y computación cognitiva</a:t>
                      </a:r>
                    </a:p>
                    <a:p>
                      <a:pPr marL="285750" indent="-285750">
                        <a:buClr>
                          <a:schemeClr val="bg2">
                            <a:lumMod val="75000"/>
                          </a:schemeClr>
                        </a:buClr>
                        <a:buFont typeface="Arial" panose="020B0604020202020204" pitchFamily="34" charset="0"/>
                        <a:buChar char="֍"/>
                      </a:pPr>
                      <a:r>
                        <a:rPr lang="es-ES" sz="2100" b="1" baseline="0" dirty="0" smtClean="0"/>
                        <a:t>Servicios de ubicación</a:t>
                      </a:r>
                    </a:p>
                    <a:p>
                      <a:pPr marL="285750" indent="-285750">
                        <a:buClr>
                          <a:schemeClr val="bg2">
                            <a:lumMod val="75000"/>
                          </a:schemeClr>
                        </a:buClr>
                        <a:buFont typeface="Arial" panose="020B0604020202020204" pitchFamily="34" charset="0"/>
                        <a:buChar char="֍"/>
                      </a:pPr>
                      <a:r>
                        <a:rPr lang="es-ES" sz="2100" b="1" baseline="0" dirty="0" smtClean="0"/>
                        <a:t>Blockchain</a:t>
                      </a:r>
                    </a:p>
                    <a:p>
                      <a:pPr marL="285750" indent="-285750">
                        <a:buClr>
                          <a:schemeClr val="bg2">
                            <a:lumMod val="75000"/>
                          </a:schemeClr>
                        </a:buClr>
                        <a:buFont typeface="Arial" panose="020B0604020202020204" pitchFamily="34" charset="0"/>
                        <a:buChar char="֍"/>
                      </a:pPr>
                      <a:r>
                        <a:rPr lang="es-ES" sz="2100" b="1" baseline="0" dirty="0" smtClean="0"/>
                        <a:t>Dispositivos</a:t>
                      </a:r>
                    </a:p>
                  </a:txBody>
                  <a:tcPr/>
                </a:tc>
                <a:tc>
                  <a:txBody>
                    <a:bodyPr/>
                    <a:lstStyle/>
                    <a:p>
                      <a:pPr marL="285750" indent="-285750">
                        <a:buClr>
                          <a:schemeClr val="bg2">
                            <a:lumMod val="75000"/>
                          </a:schemeClr>
                        </a:buClr>
                        <a:buFont typeface="Arial" panose="020B0604020202020204" pitchFamily="34" charset="0"/>
                        <a:buChar char="֍"/>
                      </a:pPr>
                      <a:r>
                        <a:rPr lang="es-ES" sz="2200" b="1" baseline="0" dirty="0" smtClean="0"/>
                        <a:t>Resistencia al cambio</a:t>
                      </a:r>
                    </a:p>
                    <a:p>
                      <a:pPr marL="285750" indent="-285750">
                        <a:buClr>
                          <a:schemeClr val="bg2">
                            <a:lumMod val="75000"/>
                          </a:schemeClr>
                        </a:buClr>
                        <a:buFont typeface="Arial" panose="020B0604020202020204" pitchFamily="34" charset="0"/>
                        <a:buChar char="֍"/>
                      </a:pPr>
                      <a:r>
                        <a:rPr lang="es-ES" sz="2200" b="1" baseline="0" dirty="0" smtClean="0"/>
                        <a:t>Cultura</a:t>
                      </a:r>
                    </a:p>
                    <a:p>
                      <a:pPr marL="285750" indent="-285750">
                        <a:buClr>
                          <a:schemeClr val="bg2">
                            <a:lumMod val="75000"/>
                          </a:schemeClr>
                        </a:buClr>
                        <a:buFont typeface="Arial" panose="020B0604020202020204" pitchFamily="34" charset="0"/>
                        <a:buChar char="֍"/>
                      </a:pPr>
                      <a:r>
                        <a:rPr lang="es-ES" sz="2200" b="1" baseline="0" dirty="0" smtClean="0"/>
                        <a:t>Seguridad digital</a:t>
                      </a:r>
                    </a:p>
                    <a:p>
                      <a:pPr marL="285750" indent="-285750">
                        <a:buClr>
                          <a:schemeClr val="bg2">
                            <a:lumMod val="75000"/>
                          </a:schemeClr>
                        </a:buClr>
                        <a:buFont typeface="Arial" panose="020B0604020202020204" pitchFamily="34" charset="0"/>
                        <a:buChar char="֍"/>
                      </a:pPr>
                      <a:r>
                        <a:rPr lang="es-ES" sz="2200" b="1" baseline="0" dirty="0" smtClean="0"/>
                        <a:t>Talento y capacitación</a:t>
                      </a:r>
                    </a:p>
                    <a:p>
                      <a:pPr marL="285750" indent="-285750">
                        <a:buClr>
                          <a:schemeClr val="bg2">
                            <a:lumMod val="75000"/>
                          </a:schemeClr>
                        </a:buClr>
                        <a:buFont typeface="Arial" panose="020B0604020202020204" pitchFamily="34" charset="0"/>
                        <a:buChar char="֍"/>
                      </a:pPr>
                      <a:r>
                        <a:rPr lang="es-ES" sz="2200" b="1" baseline="0" dirty="0" smtClean="0"/>
                        <a:t>Soluciones históricas</a:t>
                      </a:r>
                    </a:p>
                    <a:p>
                      <a:pPr marL="285750" indent="-285750">
                        <a:buClr>
                          <a:schemeClr val="bg2">
                            <a:lumMod val="75000"/>
                          </a:schemeClr>
                        </a:buClr>
                        <a:buFont typeface="Arial" panose="020B0604020202020204" pitchFamily="34" charset="0"/>
                        <a:buChar char="֍"/>
                      </a:pPr>
                      <a:r>
                        <a:rPr lang="es-ES" sz="2200" b="1" baseline="0" dirty="0" smtClean="0"/>
                        <a:t>Agilidad</a:t>
                      </a:r>
                    </a:p>
                    <a:p>
                      <a:pPr marL="285750" indent="-285750">
                        <a:buClr>
                          <a:schemeClr val="bg2">
                            <a:lumMod val="75000"/>
                          </a:schemeClr>
                        </a:buClr>
                        <a:buFont typeface="Arial" panose="020B0604020202020204" pitchFamily="34" charset="0"/>
                        <a:buChar char="֍"/>
                      </a:pPr>
                      <a:r>
                        <a:rPr lang="es-ES" sz="2200" b="1" baseline="0" dirty="0" smtClean="0"/>
                        <a:t>Canibalización digital</a:t>
                      </a:r>
                    </a:p>
                    <a:p>
                      <a:pPr marL="285750" indent="-285750">
                        <a:buClr>
                          <a:schemeClr val="bg2">
                            <a:lumMod val="75000"/>
                          </a:schemeClr>
                        </a:buClr>
                        <a:buFont typeface="Arial" panose="020B0604020202020204" pitchFamily="34" charset="0"/>
                        <a:buChar char="֍"/>
                      </a:pPr>
                      <a:r>
                        <a:rPr lang="es-ES" sz="2200" b="1" baseline="0" dirty="0" smtClean="0"/>
                        <a:t>Regulación</a:t>
                      </a:r>
                    </a:p>
                  </a:txBody>
                  <a:tcPr/>
                </a:tc>
              </a:tr>
            </a:tbl>
          </a:graphicData>
        </a:graphic>
      </p:graphicFrame>
    </p:spTree>
    <p:extLst>
      <p:ext uri="{BB962C8B-B14F-4D97-AF65-F5344CB8AC3E}">
        <p14:creationId xmlns:p14="http://schemas.microsoft.com/office/powerpoint/2010/main" val="32125856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1" y="1700808"/>
            <a:ext cx="7992888" cy="4713387"/>
          </a:xfrm>
        </p:spPr>
        <p:txBody>
          <a:bodyPr>
            <a:normAutofit fontScale="92500"/>
          </a:bodyPr>
          <a:lstStyle/>
          <a:p>
            <a:pPr marL="0" indent="0" algn="just">
              <a:buNone/>
            </a:pPr>
            <a:endParaRPr lang="es-ES" dirty="0" smtClean="0">
              <a:solidFill>
                <a:srgbClr val="7030A0"/>
              </a:solidFill>
            </a:endParaRPr>
          </a:p>
          <a:p>
            <a:pPr algn="just"/>
            <a:r>
              <a:rPr lang="es-ES" sz="2800" b="1" dirty="0" smtClean="0"/>
              <a:t>Herramientas de gestión. Del negocio.</a:t>
            </a:r>
          </a:p>
          <a:p>
            <a:pPr algn="just"/>
            <a:r>
              <a:rPr lang="es-ES" sz="2800" b="1" dirty="0" smtClean="0"/>
              <a:t>Básculas.</a:t>
            </a:r>
          </a:p>
          <a:p>
            <a:pPr algn="just"/>
            <a:r>
              <a:rPr lang="es-ES" sz="2800" b="1" dirty="0" smtClean="0"/>
              <a:t>Seguridad alimentaria: control de temperaturas, trazabilidad y etiquetado.</a:t>
            </a:r>
          </a:p>
          <a:p>
            <a:pPr algn="just"/>
            <a:r>
              <a:rPr lang="es-ES" sz="2800" b="1" dirty="0"/>
              <a:t>Marketing digital</a:t>
            </a:r>
            <a:r>
              <a:rPr lang="es-ES" sz="2800" b="1" dirty="0" smtClean="0"/>
              <a:t>. LA GRAN ASIGNATURA PENDIENTE</a:t>
            </a:r>
            <a:endParaRPr lang="es-ES" sz="2800" b="1" dirty="0"/>
          </a:p>
          <a:p>
            <a:pPr algn="just"/>
            <a:r>
              <a:rPr lang="es-ES" sz="2800" b="1" dirty="0"/>
              <a:t>Formación digital.</a:t>
            </a:r>
          </a:p>
          <a:p>
            <a:pPr algn="just"/>
            <a:r>
              <a:rPr lang="es-ES" sz="2800" b="1" dirty="0" smtClean="0"/>
              <a:t>Nuevos </a:t>
            </a:r>
            <a:r>
              <a:rPr lang="es-ES" sz="2800" b="1" dirty="0"/>
              <a:t>medios de pago</a:t>
            </a:r>
            <a:r>
              <a:rPr lang="es-ES" sz="2800" b="1" dirty="0" smtClean="0"/>
              <a:t>.</a:t>
            </a:r>
          </a:p>
          <a:p>
            <a:pPr algn="just"/>
            <a:r>
              <a:rPr lang="es-ES" sz="2800" b="1" dirty="0" smtClean="0"/>
              <a:t>Grandes markets places.</a:t>
            </a:r>
          </a:p>
          <a:p>
            <a:pPr algn="just"/>
            <a:r>
              <a:rPr lang="es-ES" sz="2800" b="1" dirty="0" smtClean="0"/>
              <a:t>Boom comida inmediata.</a:t>
            </a:r>
            <a:endParaRPr lang="es-ES" sz="2800" b="1" dirty="0"/>
          </a:p>
          <a:p>
            <a:pPr algn="just"/>
            <a:endParaRPr lang="es-ES" dirty="0"/>
          </a:p>
        </p:txBody>
      </p:sp>
      <p:sp>
        <p:nvSpPr>
          <p:cNvPr id="2" name="1 Título"/>
          <p:cNvSpPr>
            <a:spLocks noGrp="1"/>
          </p:cNvSpPr>
          <p:nvPr>
            <p:ph type="title"/>
          </p:nvPr>
        </p:nvSpPr>
        <p:spPr>
          <a:xfrm>
            <a:off x="1115616" y="812254"/>
            <a:ext cx="7571184" cy="1104578"/>
          </a:xfrm>
        </p:spPr>
        <p:txBody>
          <a:bodyPr>
            <a:normAutofit/>
          </a:bodyPr>
          <a:lstStyle/>
          <a:p>
            <a:r>
              <a:rPr lang="es-ES" sz="3200" dirty="0" smtClean="0"/>
              <a:t>Digitalización en el comercio minorista</a:t>
            </a:r>
            <a:endParaRPr lang="es-ES" sz="3200" dirty="0"/>
          </a:p>
        </p:txBody>
      </p:sp>
      <p:pic>
        <p:nvPicPr>
          <p:cNvPr id="9" name="8 Imagen"/>
          <p:cNvPicPr>
            <a:picLocks noChangeAspect="1"/>
          </p:cNvPicPr>
          <p:nvPr/>
        </p:nvPicPr>
        <p:blipFill rotWithShape="1">
          <a:blip r:embed="rId3">
            <a:extLst>
              <a:ext uri="{28A0092B-C50C-407E-A947-70E740481C1C}">
                <a14:useLocalDpi xmlns:a14="http://schemas.microsoft.com/office/drawing/2010/main" val="0"/>
              </a:ext>
            </a:extLst>
          </a:blip>
          <a:srcRect t="35449" r="70039" b="4961"/>
          <a:stretch/>
        </p:blipFill>
        <p:spPr>
          <a:xfrm>
            <a:off x="6829369" y="0"/>
            <a:ext cx="2338195" cy="812254"/>
          </a:xfrm>
          <a:prstGeom prst="rect">
            <a:avLst/>
          </a:prstGeom>
        </p:spPr>
      </p:pic>
      <p:pic>
        <p:nvPicPr>
          <p:cNvPr id="10" name="9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511"/>
            <a:ext cx="1533944" cy="1296144"/>
          </a:xfrm>
          <a:prstGeom prst="rect">
            <a:avLst/>
          </a:prstGeom>
          <a:solidFill>
            <a:schemeClr val="bg1"/>
          </a:solidFill>
        </p:spPr>
      </p:pic>
      <p:pic>
        <p:nvPicPr>
          <p:cNvPr id="2050" name="Picture 2" descr="Resultado de imagen de pagos con el movil">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8104" y="4753488"/>
            <a:ext cx="3394044" cy="17281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5976" y="4753488"/>
            <a:ext cx="1075189" cy="1915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2586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18356" y="2768635"/>
            <a:ext cx="8718140" cy="4044741"/>
          </a:xfrm>
        </p:spPr>
        <p:txBody>
          <a:bodyPr>
            <a:noAutofit/>
          </a:bodyPr>
          <a:lstStyle/>
          <a:p>
            <a:r>
              <a:rPr lang="es-ES" sz="2600" dirty="0"/>
              <a:t>Internet </a:t>
            </a:r>
            <a:r>
              <a:rPr lang="es-ES" sz="2600" dirty="0" smtClean="0"/>
              <a:t>de las Cosas, </a:t>
            </a:r>
            <a:r>
              <a:rPr lang="es-ES" sz="2600" dirty="0"/>
              <a:t>Asistentes de voz y Pedidos de servicio a domicilio.</a:t>
            </a:r>
          </a:p>
          <a:p>
            <a:r>
              <a:rPr lang="es-ES" sz="2600" dirty="0" smtClean="0"/>
              <a:t>Big data en logística para última milla. Gestión automática de pedidos. Entrega a domicilio.</a:t>
            </a:r>
          </a:p>
          <a:p>
            <a:r>
              <a:rPr lang="es-ES" sz="2600" dirty="0" smtClean="0"/>
              <a:t>Medios de pago alternativos.</a:t>
            </a:r>
          </a:p>
          <a:p>
            <a:r>
              <a:rPr lang="es-ES" sz="2600" dirty="0" smtClean="0"/>
              <a:t>Experiencia de compra y conexión con el consumidor.</a:t>
            </a:r>
          </a:p>
          <a:p>
            <a:r>
              <a:rPr lang="es-ES" sz="2600" dirty="0" smtClean="0"/>
              <a:t>Hibridación comercio-hostelería con home delivery y ofertas en función del día.</a:t>
            </a:r>
          </a:p>
          <a:p>
            <a:pPr marL="342900" indent="-285750"/>
            <a:r>
              <a:rPr lang="es-ES" sz="2600" dirty="0" smtClean="0"/>
              <a:t>Robótica.</a:t>
            </a:r>
          </a:p>
        </p:txBody>
      </p:sp>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790" y="248355"/>
            <a:ext cx="3780420" cy="2520280"/>
          </a:xfrm>
          <a:prstGeom prst="rect">
            <a:avLst/>
          </a:prstGeom>
        </p:spPr>
      </p:pic>
      <p:pic>
        <p:nvPicPr>
          <p:cNvPr id="8" name="7 Imagen"/>
          <p:cNvPicPr>
            <a:picLocks noChangeAspect="1"/>
          </p:cNvPicPr>
          <p:nvPr/>
        </p:nvPicPr>
        <p:blipFill rotWithShape="1">
          <a:blip r:embed="rId4">
            <a:extLst>
              <a:ext uri="{28A0092B-C50C-407E-A947-70E740481C1C}">
                <a14:useLocalDpi xmlns:a14="http://schemas.microsoft.com/office/drawing/2010/main" val="0"/>
              </a:ext>
            </a:extLst>
          </a:blip>
          <a:srcRect t="35449" r="70039" b="4961"/>
          <a:stretch/>
        </p:blipFill>
        <p:spPr>
          <a:xfrm>
            <a:off x="6829369" y="0"/>
            <a:ext cx="2338195" cy="812254"/>
          </a:xfrm>
          <a:prstGeom prst="rect">
            <a:avLst/>
          </a:prstGeom>
        </p:spPr>
      </p:pic>
      <p:pic>
        <p:nvPicPr>
          <p:cNvPr id="9" name="8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4511"/>
            <a:ext cx="1533944" cy="1296144"/>
          </a:xfrm>
          <a:prstGeom prst="rect">
            <a:avLst/>
          </a:prstGeom>
          <a:solidFill>
            <a:schemeClr val="bg1"/>
          </a:solidFill>
        </p:spPr>
      </p:pic>
    </p:spTree>
    <p:extLst>
      <p:ext uri="{BB962C8B-B14F-4D97-AF65-F5344CB8AC3E}">
        <p14:creationId xmlns:p14="http://schemas.microsoft.com/office/powerpoint/2010/main" val="35136466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El ejemplo chino</a:t>
            </a:r>
            <a:endParaRPr lang="es-ES" dirty="0"/>
          </a:p>
        </p:txBody>
      </p:sp>
      <p:pic>
        <p:nvPicPr>
          <p:cNvPr id="1030" name="Picture 6" descr="C:\Users\lalvarez.ADEPESCA\Pictures\probador virtu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2402" y="1628800"/>
            <a:ext cx="3672408" cy="4896544"/>
          </a:xfrm>
          <a:prstGeom prst="rect">
            <a:avLst/>
          </a:prstGeom>
          <a:noFill/>
          <a:extLst>
            <a:ext uri="{909E8E84-426E-40DD-AFC4-6F175D3DCCD1}">
              <a14:hiddenFill xmlns:a14="http://schemas.microsoft.com/office/drawing/2010/main">
                <a:solidFill>
                  <a:srgbClr val="FFFFFF"/>
                </a:solidFill>
              </a14:hiddenFill>
            </a:ext>
          </a:extLst>
        </p:spPr>
      </p:pic>
      <p:pic>
        <p:nvPicPr>
          <p:cNvPr id="8" name="7 Imagen"/>
          <p:cNvPicPr>
            <a:picLocks noChangeAspect="1"/>
          </p:cNvPicPr>
          <p:nvPr/>
        </p:nvPicPr>
        <p:blipFill rotWithShape="1">
          <a:blip r:embed="rId4">
            <a:extLst>
              <a:ext uri="{28A0092B-C50C-407E-A947-70E740481C1C}">
                <a14:useLocalDpi xmlns:a14="http://schemas.microsoft.com/office/drawing/2010/main" val="0"/>
              </a:ext>
            </a:extLst>
          </a:blip>
          <a:srcRect t="35449" r="70039" b="4961"/>
          <a:stretch/>
        </p:blipFill>
        <p:spPr>
          <a:xfrm>
            <a:off x="6829369" y="0"/>
            <a:ext cx="2338195" cy="812254"/>
          </a:xfrm>
          <a:prstGeom prst="rect">
            <a:avLst/>
          </a:prstGeom>
        </p:spPr>
      </p:pic>
      <p:pic>
        <p:nvPicPr>
          <p:cNvPr id="9" name="8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4511"/>
            <a:ext cx="1533944" cy="1296144"/>
          </a:xfrm>
          <a:prstGeom prst="rect">
            <a:avLst/>
          </a:prstGeom>
          <a:solidFill>
            <a:schemeClr val="bg1"/>
          </a:solidFill>
        </p:spPr>
      </p:pic>
      <p:sp>
        <p:nvSpPr>
          <p:cNvPr id="3" name="2 CuadroTexto"/>
          <p:cNvSpPr txBox="1"/>
          <p:nvPr/>
        </p:nvSpPr>
        <p:spPr>
          <a:xfrm>
            <a:off x="539552" y="1916832"/>
            <a:ext cx="3384376" cy="2862322"/>
          </a:xfrm>
          <a:prstGeom prst="rect">
            <a:avLst/>
          </a:prstGeom>
          <a:noFill/>
        </p:spPr>
        <p:txBody>
          <a:bodyPr wrap="square" rtlCol="0">
            <a:spAutoFit/>
          </a:bodyPr>
          <a:lstStyle/>
          <a:p>
            <a:r>
              <a:rPr lang="es-ES" dirty="0" smtClean="0"/>
              <a:t>DOS GIGANTES TECNOLÓGICOS</a:t>
            </a:r>
          </a:p>
          <a:p>
            <a:r>
              <a:rPr lang="es-ES" dirty="0" smtClean="0"/>
              <a:t>CREAN ECOSISTEMAS.</a:t>
            </a:r>
          </a:p>
          <a:p>
            <a:r>
              <a:rPr lang="es-ES" dirty="0" smtClean="0"/>
              <a:t>REDES SOCIALES</a:t>
            </a:r>
          </a:p>
          <a:p>
            <a:r>
              <a:rPr lang="es-ES" dirty="0" smtClean="0"/>
              <a:t>PAGO CON MÓVIL</a:t>
            </a:r>
          </a:p>
          <a:p>
            <a:r>
              <a:rPr lang="es-ES" dirty="0" smtClean="0"/>
              <a:t>GESTIÓN FINANCIERA</a:t>
            </a:r>
          </a:p>
          <a:p>
            <a:r>
              <a:rPr lang="es-ES" dirty="0" smtClean="0"/>
              <a:t>GESTIONES PERSONALES</a:t>
            </a:r>
          </a:p>
          <a:p>
            <a:r>
              <a:rPr lang="es-ES" dirty="0" smtClean="0"/>
              <a:t>COMBINANA EXPERIENCIA FÍSICA Y ON LINE.</a:t>
            </a:r>
          </a:p>
          <a:p>
            <a:endParaRPr lang="es-ES" dirty="0"/>
          </a:p>
          <a:p>
            <a:endParaRPr lang="es-ES" dirty="0"/>
          </a:p>
        </p:txBody>
      </p:sp>
      <p:sp>
        <p:nvSpPr>
          <p:cNvPr id="4" name="3 Flecha derecha"/>
          <p:cNvSpPr/>
          <p:nvPr/>
        </p:nvSpPr>
        <p:spPr>
          <a:xfrm>
            <a:off x="766972" y="4437112"/>
            <a:ext cx="3012940" cy="2016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t>NUEVO RETAIL</a:t>
            </a:r>
            <a:endParaRPr lang="es-ES" sz="2400" b="1" dirty="0"/>
          </a:p>
        </p:txBody>
      </p:sp>
    </p:spTree>
    <p:extLst>
      <p:ext uri="{BB962C8B-B14F-4D97-AF65-F5344CB8AC3E}">
        <p14:creationId xmlns:p14="http://schemas.microsoft.com/office/powerpoint/2010/main" val="14909134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611560" y="404664"/>
            <a:ext cx="8075240" cy="1186392"/>
          </a:xfrm>
        </p:spPr>
        <p:txBody>
          <a:bodyPr/>
          <a:lstStyle/>
          <a:p>
            <a:r>
              <a:rPr lang="es-ES" dirty="0" smtClean="0"/>
              <a:t>Servicio a domicilio</a:t>
            </a:r>
            <a:endParaRPr lang="es-ES" dirty="0"/>
          </a:p>
        </p:txBody>
      </p:sp>
      <p:pic>
        <p:nvPicPr>
          <p:cNvPr id="1026" name="Picture 2" descr="C:\Users\lalvarez.ADEPESCA\Pictures\delivery service carrefour.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3528" y="1484784"/>
            <a:ext cx="3762417" cy="5016557"/>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4355976" y="3573016"/>
            <a:ext cx="4464496" cy="1661993"/>
          </a:xfrm>
          <a:prstGeom prst="rect">
            <a:avLst/>
          </a:prstGeom>
          <a:noFill/>
        </p:spPr>
        <p:txBody>
          <a:bodyPr wrap="square" rtlCol="0">
            <a:spAutoFit/>
          </a:bodyPr>
          <a:lstStyle/>
          <a:p>
            <a:r>
              <a:rPr lang="es-ES" sz="3400" b="1" dirty="0" smtClean="0">
                <a:solidFill>
                  <a:schemeClr val="tx2"/>
                </a:solidFill>
              </a:rPr>
              <a:t>GRATUITO A 3 KM EN 30 MINUTOS sin PEDIDO MÍNIMO.</a:t>
            </a:r>
            <a:endParaRPr lang="es-ES" sz="3400" b="1" dirty="0">
              <a:solidFill>
                <a:schemeClr val="tx2"/>
              </a:solidFill>
            </a:endParaRPr>
          </a:p>
        </p:txBody>
      </p:sp>
    </p:spTree>
    <p:extLst>
      <p:ext uri="{BB962C8B-B14F-4D97-AF65-F5344CB8AC3E}">
        <p14:creationId xmlns:p14="http://schemas.microsoft.com/office/powerpoint/2010/main" val="8005792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rma de onda">
  <a:themeElements>
    <a:clrScheme name="Forma de onda">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orma de ond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orma de ond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912</TotalTime>
  <Words>1336</Words>
  <Application>Microsoft Office PowerPoint</Application>
  <PresentationFormat>Presentación en pantalla (4:3)</PresentationFormat>
  <Paragraphs>182</Paragraphs>
  <Slides>29</Slides>
  <Notes>29</Notes>
  <HiddenSlides>0</HiddenSlides>
  <MMClips>0</MMClips>
  <ScaleCrop>false</ScaleCrop>
  <HeadingPairs>
    <vt:vector size="4" baseType="variant">
      <vt:variant>
        <vt:lpstr>Tema</vt:lpstr>
      </vt:variant>
      <vt:variant>
        <vt:i4>1</vt:i4>
      </vt:variant>
      <vt:variant>
        <vt:lpstr>Títulos de diapositiva</vt:lpstr>
      </vt:variant>
      <vt:variant>
        <vt:i4>29</vt:i4>
      </vt:variant>
    </vt:vector>
  </HeadingPairs>
  <TitlesOfParts>
    <vt:vector size="30" baseType="lpstr">
      <vt:lpstr>Forma de onda</vt:lpstr>
      <vt:lpstr>La pescadería de los productos del mar en verde</vt:lpstr>
      <vt:lpstr>¿QUÉ ES LA DIGITALIZACIÓN?</vt:lpstr>
      <vt:lpstr>Presentación de PowerPoint</vt:lpstr>
      <vt:lpstr>Plan digitalización 2025</vt:lpstr>
      <vt:lpstr>Presentación de PowerPoint</vt:lpstr>
      <vt:lpstr>Digitalización en el comercio minorista</vt:lpstr>
      <vt:lpstr>Presentación de PowerPoint</vt:lpstr>
      <vt:lpstr>El ejemplo chino</vt:lpstr>
      <vt:lpstr>Servicio a domicilio</vt:lpstr>
      <vt:lpstr>Presentación de PowerPoint</vt:lpstr>
      <vt:lpstr>El ejemplo chino</vt:lpstr>
      <vt:lpstr>Presentación de PowerPoint</vt:lpstr>
      <vt:lpstr>EJEMPLOS DE PESCADERÍAS</vt:lpstr>
      <vt:lpstr>Presentación de PowerPoint</vt:lpstr>
      <vt:lpstr>Fresh Shanghái</vt:lpstr>
      <vt:lpstr>Presentación de PowerPoint</vt:lpstr>
      <vt:lpstr>Ecosistemas, basados en la información gracias a la digitalización</vt:lpstr>
      <vt:lpstr>OTROS EJEMPLOS DE QUE FEDEPESCA APUESTA POR LA DIGITALIZACIÓN</vt:lpstr>
      <vt:lpstr>Ideas innovadoras</vt:lpstr>
      <vt:lpstr>Presentación de PowerPoint</vt:lpstr>
      <vt:lpstr>ACCESO WEB Paso 1</vt:lpstr>
      <vt:lpstr>ACCESO WEB Paso 2</vt:lpstr>
      <vt:lpstr>ACCESO WEB Paso 3</vt:lpstr>
      <vt:lpstr>ACCESO WEB Paso 4</vt:lpstr>
      <vt:lpstr>Temario empleaverde</vt:lpstr>
      <vt:lpstr>ACCESO A EJERCICIOS DE LA WEB</vt:lpstr>
      <vt:lpstr>ACCESO A EJERCICIOS DE LA WEB</vt:lpstr>
      <vt:lpstr>Presentación de PowerPoint</vt:lpstr>
      <vt:lpstr>¡Muchas gracias!</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pescadería de los productos del mar en verde. El Reto de la digitalización: pescaderías online”</dc:title>
  <dc:creator>LALVAREZ</dc:creator>
  <cp:lastModifiedBy>LETICIA MORENO</cp:lastModifiedBy>
  <cp:revision>87</cp:revision>
  <cp:lastPrinted>2018-11-22T10:53:23Z</cp:lastPrinted>
  <dcterms:created xsi:type="dcterms:W3CDTF">2018-11-02T09:12:29Z</dcterms:created>
  <dcterms:modified xsi:type="dcterms:W3CDTF">2018-11-22T10:54:35Z</dcterms:modified>
</cp:coreProperties>
</file>